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1" r:id="rId6"/>
    <p:sldMasterId id="2147483654" r:id="rId7"/>
    <p:sldMasterId id="214748365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Lst>
  <p:sldSz cy="6858000" cx="12192000"/>
  <p:notesSz cx="6858000" cy="9144000"/>
  <p:embeddedFontLst>
    <p:embeddedFont>
      <p:font typeface="Helvetica Neue"/>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7" roundtripDataSignature="AMtx7mid0psyWU8jM0Yi+SRM0xqsJfUdj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llysson Franco"/>
  <p:cmAuthor clrIdx="1" id="1" initials="" lastIdx="2" name="Samuel Brau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font" Target="fonts/HelveticaNeue-regular.fntdata"/><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font" Target="fonts/HelveticaNeue-italic.fntdata"/><Relationship Id="rId10" Type="http://schemas.openxmlformats.org/officeDocument/2006/relationships/slide" Target="slides/slide1.xml"/><Relationship Id="rId54" Type="http://schemas.openxmlformats.org/officeDocument/2006/relationships/font" Target="fonts/HelveticaNeue-bold.fntdata"/><Relationship Id="rId13" Type="http://schemas.openxmlformats.org/officeDocument/2006/relationships/slide" Target="slides/slide4.xml"/><Relationship Id="rId57" Type="http://customschemas.google.com/relationships/presentationmetadata" Target="metadata"/><Relationship Id="rId12" Type="http://schemas.openxmlformats.org/officeDocument/2006/relationships/slide" Target="slides/slide3.xml"/><Relationship Id="rId56" Type="http://schemas.openxmlformats.org/officeDocument/2006/relationships/font" Target="fonts/HelveticaNeue-bold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20T17:34:58.937">
    <p:pos x="6000" y="0"/>
    <p:text>@samuelbrauer@gmail.com
Preciso do URL onde este ebook vai ser hospedado para linkar o arquivo aqui.
_Reassigned to Samuel Brauer_</p:text>
    <p:extLst>
      <p:ext uri="{C676402C-5697-4E1C-873F-D02D1690AC5C}">
        <p15:threadingInfo timeZoneBias="0"/>
      </p:ext>
      <p:ext uri="http://customooxmlschemas.google.com/">
        <go:slidesCustomData xmlns:go="http://customooxmlschemas.google.com/" commentPostId="AAAAPmjy21E"/>
      </p:ext>
    </p:extLst>
  </p:cm>
  <p:cm authorId="1" idx="1" dt="2021-09-20T17:34:58.937">
    <p:pos x="6000" y="0"/>
    <p:text>@allyfranco@gmail.com quando ele estiver validado este trabalho será de Vanderson.
_Reassigned to Allysson Franco_</p:text>
    <p:extLst>
      <p:ext uri="{C676402C-5697-4E1C-873F-D02D1690AC5C}">
        <p15:threadingInfo timeZoneBias="0">
          <p15:parentCm authorId="0" idx="1"/>
        </p15:threadingInfo>
      </p:ext>
      <p:ext uri="http://customooxmlschemas.google.com/">
        <go:slidesCustomData xmlns:go="http://customooxmlschemas.google.com/" commentPostId="AAAAPsVXVs4"/>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9-20T17:43:16.894">
    <p:pos x="6929" y="1223"/>
    <p:text>Linkar novamente o e-book do slide 4</p:text>
    <p:extLst>
      <p:ext uri="{C676402C-5697-4E1C-873F-D02D1690AC5C}">
        <p15:threadingInfo timeZoneBias="0"/>
      </p:ext>
      <p:ext uri="http://customooxmlschemas.google.com/">
        <go:slidesCustomData xmlns:go="http://customooxmlschemas.google.com/" commentPostId="AAAAOCCv5AM"/>
      </p:ext>
    </p:extLst>
  </p:cm>
  <p:cm authorId="0" idx="3" dt="2021-09-16T01:44:48.961">
    <p:pos x="6929" y="1223"/>
    <p:text>@samuelbrauer@gmail.com
Preciso do URL onde este ebook vai ser hospedado para linkar o arquivo aqui.</p:text>
    <p:extLst>
      <p:ext uri="{C676402C-5697-4E1C-873F-D02D1690AC5C}">
        <p15:threadingInfo timeZoneBias="0">
          <p15:parentCm authorId="0" idx="2"/>
        </p15:threadingInfo>
      </p:ext>
      <p:ext uri="http://customooxmlschemas.google.com/">
        <go:slidesCustomData xmlns:go="http://customooxmlschemas.google.com/" commentPostId="AAAAPmjy21I"/>
      </p:ext>
    </p:extLst>
  </p:cm>
  <p:cm authorId="1" idx="2" dt="2021-09-20T17:43:16.894">
    <p:pos x="6929" y="1223"/>
    <p:text>@allyfranco@gmail.com quando o e-book estiver validado, Vanderson fará o link do PDF no html.</p:text>
    <p:extLst>
      <p:ext uri="{C676402C-5697-4E1C-873F-D02D1690AC5C}">
        <p15:threadingInfo timeZoneBias="0">
          <p15:parentCm authorId="0" idx="2"/>
        </p15:threadingInfo>
      </p:ext>
      <p:ext uri="http://customooxmlschemas.google.com/">
        <go:slidesCustomData xmlns:go="http://customooxmlschemas.google.com/" commentPostId="AAAAPsVXWJ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 name="Google Shape;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ce0afcba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dce0afcba7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dce0afcba7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 name="Google Shape;3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ce0afcba7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dce0afcba7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dce0afcba7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afd6fc63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dafd6fc63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dafd6fc63a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afd6fc63a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dafd6fc63a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dafd6fc63a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 name="Google Shape;3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afd6fc63a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dafd6fc63a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dafd6fc63a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afd6fc63a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dafd6fc63a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dafd6fc63a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afd6fc63a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dafd6fc63a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gdafd6fc63a_0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afd6fc63a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dafd6fc63a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dafd6fc63a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 name="Google Shape;4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dce0afcba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gdce0afcba7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 name="Google Shape;50;gdce0afcba7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 name="Google Shape;6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2" name="Shape 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3" name="Shape 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8" name="Shape 1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23" name="Shape 2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26" name="Shape 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slideLayout" Target="../slideLayouts/slideLayout5.xml"/><Relationship Id="rId5"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3"/>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1" name="Google Shape;11;p13"/>
          <p:cNvSpPr txBox="1"/>
          <p:nvPr/>
        </p:nvSpPr>
        <p:spPr>
          <a:xfrm>
            <a:off x="300729" y="62688"/>
            <a:ext cx="6225331"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1 – Introdução ao Estudo das Plantas Medicinais e Fitoterápicos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1.3 – Especificidades de Ação dos Princípios Ativos das Plantas Medicinais – </a:t>
            </a:r>
            <a:r>
              <a:rPr b="1" i="0" lang="pt-BR" sz="1200" u="none" cap="none" strike="noStrike">
                <a:solidFill>
                  <a:srgbClr val="347E58"/>
                </a:solidFill>
                <a:latin typeface="Helvetica Neue"/>
                <a:ea typeface="Helvetica Neue"/>
                <a:cs typeface="Helvetica Neue"/>
                <a:sym typeface="Helvetica Neue"/>
              </a:rPr>
              <a:t>Aula 1.3 – </a:t>
            </a:r>
            <a:r>
              <a:rPr b="1" i="0" lang="pt-BR" sz="1200" u="none" cap="none" strike="noStrike">
                <a:solidFill>
                  <a:schemeClr val="lt1"/>
                </a:solidFill>
                <a:latin typeface="Helvetica Neue"/>
                <a:ea typeface="Helvetica Neue"/>
                <a:cs typeface="Helvetica Neue"/>
                <a:sym typeface="Helvetica Neue"/>
              </a:rPr>
              <a:t>Metabólitos Secundários.</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 name="Shape 14"/>
        <p:cNvGrpSpPr/>
        <p:nvPr/>
      </p:nvGrpSpPr>
      <p:grpSpPr>
        <a:xfrm>
          <a:off x="0" y="0"/>
          <a:ext cx="0" cy="0"/>
          <a:chOff x="0" y="0"/>
          <a:chExt cx="0" cy="0"/>
        </a:xfrm>
      </p:grpSpPr>
      <p:pic>
        <p:nvPicPr>
          <p:cNvPr id="15" name="Google Shape;15;p10"/>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6" name="Google Shape;16;p10"/>
          <p:cNvSpPr txBox="1"/>
          <p:nvPr/>
        </p:nvSpPr>
        <p:spPr>
          <a:xfrm>
            <a:off x="300729" y="62688"/>
            <a:ext cx="6225331"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1 – Introdução ao Estudo das Plantas Medicinais e Fitoterápicos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1.3 – Especificidades de Ação dos Princípios Ativos das Plantas Medicinais – </a:t>
            </a:r>
            <a:r>
              <a:rPr b="1" i="0" lang="pt-BR" sz="1200" u="none" cap="none" strike="noStrike">
                <a:solidFill>
                  <a:srgbClr val="347E58"/>
                </a:solidFill>
                <a:latin typeface="Helvetica Neue"/>
                <a:ea typeface="Helvetica Neue"/>
                <a:cs typeface="Helvetica Neue"/>
                <a:sym typeface="Helvetica Neue"/>
              </a:rPr>
              <a:t>Aula 1.3 – </a:t>
            </a:r>
            <a:r>
              <a:rPr b="1" i="0" lang="pt-BR" sz="1200" u="none" cap="none" strike="noStrike">
                <a:solidFill>
                  <a:schemeClr val="lt1"/>
                </a:solidFill>
                <a:latin typeface="Helvetica Neue"/>
                <a:ea typeface="Helvetica Neue"/>
                <a:cs typeface="Helvetica Neue"/>
                <a:sym typeface="Helvetica Neue"/>
              </a:rPr>
              <a:t>Metabólitos Secundários.</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2" r:id="rId2"/>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pic>
        <p:nvPicPr>
          <p:cNvPr id="20" name="Google Shape;20;p51"/>
          <p:cNvPicPr preferRelativeResize="0"/>
          <p:nvPr/>
        </p:nvPicPr>
        <p:blipFill rotWithShape="1">
          <a:blip r:embed="rId1">
            <a:alphaModFix/>
          </a:blip>
          <a:srcRect b="0" l="0" r="0" t="0"/>
          <a:stretch/>
        </p:blipFill>
        <p:spPr>
          <a:xfrm>
            <a:off x="-1352" y="-100013"/>
            <a:ext cx="12193352" cy="6043708"/>
          </a:xfrm>
          <a:prstGeom prst="rect">
            <a:avLst/>
          </a:prstGeom>
          <a:noFill/>
          <a:ln>
            <a:noFill/>
          </a:ln>
        </p:spPr>
      </p:pic>
      <p:pic>
        <p:nvPicPr>
          <p:cNvPr id="21" name="Google Shape;21;p51"/>
          <p:cNvPicPr preferRelativeResize="0"/>
          <p:nvPr/>
        </p:nvPicPr>
        <p:blipFill rotWithShape="1">
          <a:blip r:embed="rId2">
            <a:alphaModFix/>
          </a:blip>
          <a:srcRect b="0" l="0" r="0" t="0"/>
          <a:stretch/>
        </p:blipFill>
        <p:spPr>
          <a:xfrm>
            <a:off x="951232" y="5988929"/>
            <a:ext cx="10289536" cy="859166"/>
          </a:xfrm>
          <a:prstGeom prst="rect">
            <a:avLst/>
          </a:prstGeom>
          <a:noFill/>
          <a:ln>
            <a:noFill/>
          </a:ln>
        </p:spPr>
      </p:pic>
      <p:pic>
        <p:nvPicPr>
          <p:cNvPr id="22" name="Google Shape;22;p51"/>
          <p:cNvPicPr preferRelativeResize="0"/>
          <p:nvPr/>
        </p:nvPicPr>
        <p:blipFill rotWithShape="1">
          <a:blip r:embed="rId3">
            <a:alphaModFix/>
          </a:blip>
          <a:srcRect b="0" l="0" r="0" t="0"/>
          <a:stretch/>
        </p:blipFill>
        <p:spPr>
          <a:xfrm>
            <a:off x="196840" y="6287298"/>
            <a:ext cx="1299324" cy="3579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 name="Shape 24"/>
        <p:cNvGrpSpPr/>
        <p:nvPr/>
      </p:nvGrpSpPr>
      <p:grpSpPr>
        <a:xfrm>
          <a:off x="0" y="0"/>
          <a:ext cx="0" cy="0"/>
          <a:chOff x="0" y="0"/>
          <a:chExt cx="0" cy="0"/>
        </a:xfrm>
      </p:grpSpPr>
      <p:pic>
        <p:nvPicPr>
          <p:cNvPr id="25" name="Google Shape;25;p53"/>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hyperlink" Target="https://pixabay.com/pt/users/photomix-company-1546875/?utm_source=link-attribution&amp;utm_medium=referral&amp;utm_campaign=image&amp;utm_content=5607399" TargetMode="External"/><Relationship Id="rId5" Type="http://schemas.openxmlformats.org/officeDocument/2006/relationships/hyperlink" Target="https://pixabay.com/pt/?utm_source=link-attribution&amp;utm_medium=referral&amp;utm_campaign=image&amp;utm_content=5607399"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hyperlink" Target="https://pixabay.com/photos/?utm_source=link-attribution&amp;utm_medium=referral&amp;utm_campaign=image&amp;utm_content=1209927" TargetMode="External"/><Relationship Id="rId5" Type="http://schemas.openxmlformats.org/officeDocument/2006/relationships/hyperlink" Target="https://pixabay.com/pt/?utm_source=link-attribution&amp;utm_medium=referral&amp;utm_campaign=image&amp;utm_content=120992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hyperlink" Target="https://pixabay.com/pt/users/jmexclusives-10518280/?utm_source=link-attribution&amp;utm_medium=referral&amp;utm_campaign=image&amp;utm_content=5108742" TargetMode="External"/><Relationship Id="rId5" Type="http://schemas.openxmlformats.org/officeDocument/2006/relationships/hyperlink" Target="https://pixabay.com/pt/?utm_source=link-attribution&amp;utm_medium=referral&amp;utm_campaign=image&amp;utm_content=510874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jpg"/><Relationship Id="rId4" Type="http://schemas.openxmlformats.org/officeDocument/2006/relationships/hyperlink" Target="https://pixabay.com/pt/users/sarangib-37542/?utm_source=link-attribution&amp;utm_medium=referral&amp;utm_campaign=image&amp;utm_content=1646382" TargetMode="External"/><Relationship Id="rId5" Type="http://schemas.openxmlformats.org/officeDocument/2006/relationships/hyperlink" Target="https://pixabay.com/pt/?utm_source=link-attribution&amp;utm_medium=referral&amp;utm_campaign=image&amp;utm_content=164638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jpg"/><Relationship Id="rId4" Type="http://schemas.openxmlformats.org/officeDocument/2006/relationships/hyperlink" Target="https://pixabay.com/pt/users/manfredrichter-4055600/?utm_source=link-attribution&amp;utm_medium=referral&amp;utm_campaign=image&amp;utm_content=3137717" TargetMode="External"/><Relationship Id="rId5" Type="http://schemas.openxmlformats.org/officeDocument/2006/relationships/hyperlink" Target="https://pixabay.com/pt/?utm_source=link-attribution&amp;utm_medium=referral&amp;utm_campaign=image&amp;utm_content=313771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jpg"/><Relationship Id="rId4" Type="http://schemas.openxmlformats.org/officeDocument/2006/relationships/hyperlink" Target="https://pixabay.com/pt/users/couleur-1195798/?utm_source=link-attribution&amp;utm_medium=referral&amp;utm_campaign=image&amp;utm_content=5058494" TargetMode="External"/><Relationship Id="rId5" Type="http://schemas.openxmlformats.org/officeDocument/2006/relationships/hyperlink" Target="https://pixabay.com/pt/?utm_source=link-attribution&amp;utm_medium=referral&amp;utm_campaign=image&amp;utm_content=50584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jpg"/><Relationship Id="rId4" Type="http://schemas.openxmlformats.org/officeDocument/2006/relationships/hyperlink" Target="https://pixabay.com/pt/users/cocoparisienne-127419/?utm_source=link-attribution&amp;utm_medium=referral&amp;utm_campaign=image&amp;utm_content=2447327" TargetMode="External"/><Relationship Id="rId5" Type="http://schemas.openxmlformats.org/officeDocument/2006/relationships/hyperlink" Target="https://pixabay.com/pt/?utm_source=link-attribution&amp;utm_medium=referral&amp;utm_campaign=image&amp;utm_content=24473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pixabay.com/pt/users/hans-2/?utm_source=link-attribution&amp;utm_medium=referral&amp;utm_campaign=image&amp;utm_content=116269" TargetMode="External"/><Relationship Id="rId4" Type="http://schemas.openxmlformats.org/officeDocument/2006/relationships/hyperlink" Target="https://pixabay.com/pt/?utm_source=link-attribution&amp;utm_medium=referral&amp;utm_campaign=image&amp;utm_content=116269" TargetMode="External"/><Relationship Id="rId5" Type="http://schemas.openxmlformats.org/officeDocument/2006/relationships/hyperlink" Target="https://pixabay.com/pt/users/nanseaj-85498/?utm_source=link-attribution&amp;utm_medium=referral&amp;utm_campaign=image&amp;utm_content=207159" TargetMode="External"/><Relationship Id="rId6" Type="http://schemas.openxmlformats.org/officeDocument/2006/relationships/hyperlink" Target="https://pixabay.com/pt/?utm_source=link-attribution&amp;utm_medium=referral&amp;utm_campaign=image&amp;utm_content=207159" TargetMode="External"/><Relationship Id="rId7" Type="http://schemas.openxmlformats.org/officeDocument/2006/relationships/image" Target="../media/image28.jpg"/><Relationship Id="rId8"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omments" Target="../comments/comment2.xml"/><Relationship Id="rId4" Type="http://schemas.openxmlformats.org/officeDocument/2006/relationships/image" Target="../media/image3.png"/><Relationship Id="rId5"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scielo.br/cgi-bin/wxis.exe/iah/?IsisScript=iah/iah.xis&amp;base=article%5Edlibrary&amp;format=iso.pft&amp;lang=i&amp;nextAction=lnk&amp;indexSearch=AU&amp;exprSearch=GRAEBIN,+CEDRIC+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mapric.com.br/pdf/Boletim791_15082016-16h24.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www.naturezaonline.com.br/natureza/conteudo/pdf/02_monteslvetal_6167.pdf" TargetMode="External"/><Relationship Id="rId4" Type="http://schemas.openxmlformats.org/officeDocument/2006/relationships/hyperlink" Target="https://periodicos.unifap.br/index.php/estaca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sciencedirect.com/science/journal/03788741/112/2"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pic>
        <p:nvPicPr>
          <p:cNvPr id="31" name="Google Shape;31;p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0"/>
          <p:cNvSpPr txBox="1"/>
          <p:nvPr/>
        </p:nvSpPr>
        <p:spPr>
          <a:xfrm>
            <a:off x="878544" y="2269300"/>
            <a:ext cx="4603715"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Logo, para o desenvolvimento de um produto fitoterápico, são necessários estudos prévios relativos a aspectos botânicos, agronômicos, químicos, farmacológicos, toxicológicos e de desenvolvimento de metodologias analíticas e tecnológicas. Consequentemente, estudos fitoquímicos, especialmente aqueles envolvendo atividade biológica, são de expressiva importância no processo de desenvolvimento de um produto fitoterápico.</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p:txBody>
      </p:sp>
      <p:pic>
        <p:nvPicPr>
          <p:cNvPr id="121" name="Google Shape;121;p30"/>
          <p:cNvPicPr preferRelativeResize="0"/>
          <p:nvPr/>
        </p:nvPicPr>
        <p:blipFill rotWithShape="1">
          <a:blip r:embed="rId3">
            <a:alphaModFix/>
          </a:blip>
          <a:srcRect b="0" l="0" r="0" t="0"/>
          <a:stretch/>
        </p:blipFill>
        <p:spPr>
          <a:xfrm>
            <a:off x="6000750" y="2269300"/>
            <a:ext cx="5424490" cy="3616326"/>
          </a:xfrm>
          <a:prstGeom prst="rect">
            <a:avLst/>
          </a:prstGeom>
          <a:noFill/>
          <a:ln>
            <a:noFill/>
          </a:ln>
        </p:spPr>
      </p:pic>
      <p:sp>
        <p:nvSpPr>
          <p:cNvPr id="122" name="Google Shape;122;p30"/>
          <p:cNvSpPr txBox="1"/>
          <p:nvPr/>
        </p:nvSpPr>
        <p:spPr>
          <a:xfrm>
            <a:off x="6000751" y="5885627"/>
            <a:ext cx="5221724"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Photo Mix</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endParaRPr b="0" i="0" sz="1200" u="none" cap="none" strike="noStrike">
              <a:solidFill>
                <a:srgbClr val="000000"/>
              </a:solidFill>
              <a:latin typeface="Helvetica Neue"/>
              <a:ea typeface="Helvetica Neue"/>
              <a:cs typeface="Helvetica Neue"/>
              <a:sym typeface="Helvetica Neue"/>
            </a:endParaRPr>
          </a:p>
        </p:txBody>
      </p:sp>
      <p:sp>
        <p:nvSpPr>
          <p:cNvPr id="123" name="Google Shape;123;p30"/>
          <p:cNvSpPr txBox="1"/>
          <p:nvPr/>
        </p:nvSpPr>
        <p:spPr>
          <a:xfrm>
            <a:off x="630894" y="1318386"/>
            <a:ext cx="4603715"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4. METABÓLITOS SECUNDÁRIOS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grpSp>
        <p:nvGrpSpPr>
          <p:cNvPr id="129" name="Google Shape;129;p31"/>
          <p:cNvGrpSpPr/>
          <p:nvPr/>
        </p:nvGrpSpPr>
        <p:grpSpPr>
          <a:xfrm>
            <a:off x="1466685" y="4130022"/>
            <a:ext cx="9258629" cy="2044222"/>
            <a:chOff x="933121" y="4130022"/>
            <a:chExt cx="8706043" cy="2044222"/>
          </a:xfrm>
        </p:grpSpPr>
        <p:pic>
          <p:nvPicPr>
            <p:cNvPr id="130" name="Google Shape;130;p31"/>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131" name="Google Shape;131;p31"/>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132" name="Google Shape;132;p31"/>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133" name="Google Shape;133;p31"/>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pic>
        <p:nvPicPr>
          <p:cNvPr id="134" name="Google Shape;134;p31"/>
          <p:cNvPicPr preferRelativeResize="0"/>
          <p:nvPr/>
        </p:nvPicPr>
        <p:blipFill rotWithShape="1">
          <a:blip r:embed="rId4">
            <a:alphaModFix/>
          </a:blip>
          <a:srcRect b="0" l="0" r="0" t="0"/>
          <a:stretch/>
        </p:blipFill>
        <p:spPr>
          <a:xfrm>
            <a:off x="9403399" y="3782807"/>
            <a:ext cx="1021071" cy="1021071"/>
          </a:xfrm>
          <a:prstGeom prst="rect">
            <a:avLst/>
          </a:prstGeom>
          <a:noFill/>
          <a:ln>
            <a:noFill/>
          </a:ln>
        </p:spPr>
      </p:pic>
      <p:sp>
        <p:nvSpPr>
          <p:cNvPr id="135" name="Google Shape;135;p31"/>
          <p:cNvSpPr/>
          <p:nvPr/>
        </p:nvSpPr>
        <p:spPr>
          <a:xfrm>
            <a:off x="1466685" y="1926510"/>
            <a:ext cx="9258629" cy="193895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Com os avanços ocorridos nos procedimentos analíticos que permitem o isolamento e a caracterização de metabólitos secundários, atualmente é possível estabelecer a caracterização dos fitoconstituintes de um fitoterápico, os chamados “marcadores químicos”, indispensáveis para o planejamento e o monitoramento das ações de transformação tecnológica e para os estudos de estabilidade dos preparados intermediários e dos fitoterápicos.</a:t>
            </a:r>
            <a:endParaRPr b="1" i="0" sz="1600" u="none" cap="none" strike="noStrike">
              <a:solidFill>
                <a:schemeClr val="dk1"/>
              </a:solidFill>
              <a:latin typeface="Helvetica Neue"/>
              <a:ea typeface="Helvetica Neue"/>
              <a:cs typeface="Helvetica Neue"/>
              <a:sym typeface="Helvetica Neue"/>
            </a:endParaRPr>
          </a:p>
        </p:txBody>
      </p:sp>
      <p:sp>
        <p:nvSpPr>
          <p:cNvPr id="136" name="Google Shape;136;p31"/>
          <p:cNvSpPr txBox="1"/>
          <p:nvPr/>
        </p:nvSpPr>
        <p:spPr>
          <a:xfrm>
            <a:off x="1661774" y="4484553"/>
            <a:ext cx="8900718" cy="15696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Assim, de acordo com a RDC Nº 48/2004, marcadores químicos são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constituintes quimicamente definidos, presentes na matéria-prima vegetal, preferencialmente os próprios princípios ativos, selecionados segundo a sua abundância, facilidade de detecção e doseamento.</a:t>
            </a:r>
            <a:endParaRPr b="0" i="0" sz="1400" u="none" cap="none" strike="noStrike">
              <a:solidFill>
                <a:srgbClr val="000000"/>
              </a:solidFill>
              <a:latin typeface="Arial"/>
              <a:ea typeface="Arial"/>
              <a:cs typeface="Arial"/>
              <a:sym typeface="Arial"/>
            </a:endParaRPr>
          </a:p>
        </p:txBody>
      </p:sp>
      <p:sp>
        <p:nvSpPr>
          <p:cNvPr id="137" name="Google Shape;137;p31"/>
          <p:cNvSpPr txBox="1"/>
          <p:nvPr/>
        </p:nvSpPr>
        <p:spPr>
          <a:xfrm>
            <a:off x="630894" y="1318386"/>
            <a:ext cx="4603715"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4. METABÓLITOS SECUNDÁRIOS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2"/>
          <p:cNvSpPr txBox="1"/>
          <p:nvPr/>
        </p:nvSpPr>
        <p:spPr>
          <a:xfrm>
            <a:off x="669900" y="2124207"/>
            <a:ext cx="5557200"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Metabólitos secundários nas plantas podem ser divididos em três grupos distintos quimicamente: terpenos, compostos fenólicos e componentes contendo nitrogênio. Como a fitoquímica constitui um elemento fundamental na validação científica de plantas medicinais e fitoterápicos, é imprescindível que profissionais das áreas da saúde compreendam a relação das estruturas químicas com atividades farmacológicas, bem como as propriedades gerais, como solubilidade e sua influência na escolha da forma farmacêutica, a exemplo de pomadas, cápsulas, tinturas, entre outros. </a:t>
            </a:r>
            <a:endParaRPr b="0" i="0" sz="1400" u="none" cap="none" strike="noStrike">
              <a:solidFill>
                <a:srgbClr val="000000"/>
              </a:solidFill>
              <a:latin typeface="Arial"/>
              <a:ea typeface="Arial"/>
              <a:cs typeface="Arial"/>
              <a:sym typeface="Arial"/>
            </a:endParaRPr>
          </a:p>
        </p:txBody>
      </p:sp>
      <p:sp>
        <p:nvSpPr>
          <p:cNvPr id="144" name="Google Shape;144;p32"/>
          <p:cNvSpPr txBox="1"/>
          <p:nvPr/>
        </p:nvSpPr>
        <p:spPr>
          <a:xfrm>
            <a:off x="669900" y="1329675"/>
            <a:ext cx="731205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000" u="none" cap="none" strike="noStrike">
                <a:solidFill>
                  <a:srgbClr val="367D55"/>
                </a:solidFill>
                <a:latin typeface="Helvetica Neue"/>
                <a:ea typeface="Helvetica Neue"/>
                <a:cs typeface="Helvetica Neue"/>
                <a:sym typeface="Helvetica Neue"/>
              </a:rPr>
              <a:t>5. METABÓLITOS SECUNDÁRIOS COM POTENCIAL </a:t>
            </a:r>
            <a:endParaRPr/>
          </a:p>
          <a:p>
            <a:pPr indent="0" lvl="0" marL="0" marR="0" rtl="0" algn="l">
              <a:lnSpc>
                <a:spcPct val="100000"/>
              </a:lnSpc>
              <a:spcBef>
                <a:spcPts val="0"/>
              </a:spcBef>
              <a:spcAft>
                <a:spcPts val="0"/>
              </a:spcAft>
              <a:buNone/>
            </a:pPr>
            <a:r>
              <a:rPr b="1" i="0" lang="pt-BR" sz="2000" u="none" cap="none" strike="noStrike">
                <a:solidFill>
                  <a:srgbClr val="367D55"/>
                </a:solidFill>
                <a:latin typeface="Helvetica Neue"/>
                <a:ea typeface="Helvetica Neue"/>
                <a:cs typeface="Helvetica Neue"/>
                <a:sym typeface="Helvetica Neue"/>
              </a:rPr>
              <a:t>USO NO TRATAMENTO DE  FERIDAS</a:t>
            </a:r>
            <a:endParaRPr b="0" i="0" sz="2000" u="none" cap="none" strike="noStrike">
              <a:solidFill>
                <a:srgbClr val="367D55"/>
              </a:solidFill>
              <a:latin typeface="Arial"/>
              <a:ea typeface="Arial"/>
              <a:cs typeface="Arial"/>
              <a:sym typeface="Arial"/>
            </a:endParaRPr>
          </a:p>
        </p:txBody>
      </p:sp>
      <p:pic>
        <p:nvPicPr>
          <p:cNvPr id="145" name="Google Shape;145;p32"/>
          <p:cNvPicPr preferRelativeResize="0"/>
          <p:nvPr/>
        </p:nvPicPr>
        <p:blipFill rotWithShape="1">
          <a:blip r:embed="rId3">
            <a:alphaModFix/>
          </a:blip>
          <a:srcRect b="0" l="0" r="0" t="0"/>
          <a:stretch/>
        </p:blipFill>
        <p:spPr>
          <a:xfrm>
            <a:off x="6966589" y="2245528"/>
            <a:ext cx="4377071" cy="3282797"/>
          </a:xfrm>
          <a:prstGeom prst="rect">
            <a:avLst/>
          </a:prstGeom>
          <a:noFill/>
          <a:ln>
            <a:noFill/>
          </a:ln>
        </p:spPr>
      </p:pic>
      <p:sp>
        <p:nvSpPr>
          <p:cNvPr id="146" name="Google Shape;146;p32"/>
          <p:cNvSpPr txBox="1"/>
          <p:nvPr/>
        </p:nvSpPr>
        <p:spPr>
          <a:xfrm>
            <a:off x="6966588" y="5520974"/>
            <a:ext cx="4377071"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Free-Photos</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3"/>
          <p:cNvSpPr txBox="1"/>
          <p:nvPr/>
        </p:nvSpPr>
        <p:spPr>
          <a:xfrm>
            <a:off x="669900" y="2184766"/>
            <a:ext cx="6321450" cy="378561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objetivo do presente módulo é apresentar de forma simples informações básicas e introdutórias sobre o assunto, de modo que cada cursista possa conhecer, compreender e consultar a literatura recomendada, bem como entender a importância do estudo fitoquímico guiado por bioensaios como estratégia efetiva para atividades de bioprospecção.</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Por ser um curso de informações básicas, não serão detalhadas as rotas biossintéticas dos grupos químicos apresentados, apenas algumas citações para melhor compreensão.</a:t>
            </a:r>
            <a:endParaRPr b="0" i="0" sz="1400" u="none" cap="none" strike="noStrike">
              <a:solidFill>
                <a:srgbClr val="000000"/>
              </a:solidFill>
              <a:latin typeface="Arial"/>
              <a:ea typeface="Arial"/>
              <a:cs typeface="Arial"/>
              <a:sym typeface="Arial"/>
            </a:endParaRPr>
          </a:p>
        </p:txBody>
      </p:sp>
      <p:sp>
        <p:nvSpPr>
          <p:cNvPr id="153" name="Google Shape;153;p33"/>
          <p:cNvSpPr txBox="1"/>
          <p:nvPr/>
        </p:nvSpPr>
        <p:spPr>
          <a:xfrm>
            <a:off x="669900" y="1329675"/>
            <a:ext cx="6626250" cy="6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000" u="none" cap="none" strike="noStrike">
                <a:solidFill>
                  <a:srgbClr val="367D55"/>
                </a:solidFill>
                <a:latin typeface="Helvetica Neue"/>
                <a:ea typeface="Helvetica Neue"/>
                <a:cs typeface="Helvetica Neue"/>
                <a:sym typeface="Helvetica Neue"/>
              </a:rPr>
              <a:t>5. METABÓLITOS SECUNDÁRIOS COM POTENCIAL USO NO TRATAMENTO DE  FERIDAS</a:t>
            </a:r>
            <a:endParaRPr b="0" i="0" sz="2000" u="none" cap="none" strike="noStrike">
              <a:solidFill>
                <a:srgbClr val="367D55"/>
              </a:solidFill>
              <a:latin typeface="Arial"/>
              <a:ea typeface="Arial"/>
              <a:cs typeface="Arial"/>
              <a:sym typeface="Arial"/>
            </a:endParaRPr>
          </a:p>
        </p:txBody>
      </p:sp>
      <p:sp>
        <p:nvSpPr>
          <p:cNvPr id="154" name="Google Shape;154;p33"/>
          <p:cNvSpPr txBox="1"/>
          <p:nvPr/>
        </p:nvSpPr>
        <p:spPr>
          <a:xfrm>
            <a:off x="7454237" y="3270616"/>
            <a:ext cx="3931500" cy="276365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Expomos, a seguir, os principais grupos químicos, especialmente aqueles com potencial uso em feridas, notadamente, aqueles com atividades cicatrizantes, anti-inflamatória e antimicrobiana compondo o fitocomplexo e citaremos alguns exemplos para ilustração. </a:t>
            </a:r>
            <a:endParaRPr b="0" i="0" sz="1400" u="none" cap="none" strike="noStrike">
              <a:solidFill>
                <a:srgbClr val="000000"/>
              </a:solidFill>
              <a:latin typeface="Arial"/>
              <a:ea typeface="Arial"/>
              <a:cs typeface="Arial"/>
              <a:sym typeface="Arial"/>
            </a:endParaRPr>
          </a:p>
        </p:txBody>
      </p:sp>
      <p:pic>
        <p:nvPicPr>
          <p:cNvPr id="155" name="Google Shape;155;p33"/>
          <p:cNvPicPr preferRelativeResize="0"/>
          <p:nvPr/>
        </p:nvPicPr>
        <p:blipFill rotWithShape="1">
          <a:blip r:embed="rId3">
            <a:alphaModFix/>
          </a:blip>
          <a:srcRect b="0" l="0" r="0" t="0"/>
          <a:stretch/>
        </p:blipFill>
        <p:spPr>
          <a:xfrm>
            <a:off x="8426739" y="1864634"/>
            <a:ext cx="2836752" cy="11946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p:nvPr/>
        </p:nvSpPr>
        <p:spPr>
          <a:xfrm>
            <a:off x="8660527" y="2038350"/>
            <a:ext cx="2826623" cy="198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34"/>
          <p:cNvSpPr/>
          <p:nvPr/>
        </p:nvSpPr>
        <p:spPr>
          <a:xfrm>
            <a:off x="8660527" y="4286250"/>
            <a:ext cx="2826623" cy="198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https://upload.wikimedia.org/wikipedia/commons/thumb/b/b9/Isoprene-Structure.png/200px-Isoprene-Structure.png" id="162" name="Google Shape;162;p34"/>
          <p:cNvPicPr preferRelativeResize="0"/>
          <p:nvPr/>
        </p:nvPicPr>
        <p:blipFill rotWithShape="1">
          <a:blip r:embed="rId3">
            <a:alphaModFix/>
          </a:blip>
          <a:srcRect b="0" l="0" r="0" t="0"/>
          <a:stretch/>
        </p:blipFill>
        <p:spPr>
          <a:xfrm>
            <a:off x="9328472" y="2337907"/>
            <a:ext cx="1512968" cy="1175285"/>
          </a:xfrm>
          <a:prstGeom prst="rect">
            <a:avLst/>
          </a:prstGeom>
          <a:noFill/>
          <a:ln>
            <a:noFill/>
          </a:ln>
        </p:spPr>
      </p:pic>
      <p:pic>
        <p:nvPicPr>
          <p:cNvPr descr="Resultado de imagem para isopentil pirofosfato" id="163" name="Google Shape;163;p34"/>
          <p:cNvPicPr preferRelativeResize="0"/>
          <p:nvPr/>
        </p:nvPicPr>
        <p:blipFill rotWithShape="1">
          <a:blip r:embed="rId4">
            <a:alphaModFix/>
          </a:blip>
          <a:srcRect b="0" l="0" r="0" t="0"/>
          <a:stretch/>
        </p:blipFill>
        <p:spPr>
          <a:xfrm>
            <a:off x="8790693" y="4371767"/>
            <a:ext cx="2620257" cy="1208680"/>
          </a:xfrm>
          <a:prstGeom prst="rect">
            <a:avLst/>
          </a:prstGeom>
          <a:noFill/>
          <a:ln>
            <a:noFill/>
          </a:ln>
        </p:spPr>
      </p:pic>
      <p:sp>
        <p:nvSpPr>
          <p:cNvPr id="164" name="Google Shape;164;p34"/>
          <p:cNvSpPr txBox="1"/>
          <p:nvPr/>
        </p:nvSpPr>
        <p:spPr>
          <a:xfrm>
            <a:off x="662672" y="1896108"/>
            <a:ext cx="7605000" cy="4771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terpenos (</a:t>
            </a:r>
            <a:r>
              <a:rPr lang="pt-BR" sz="1600">
                <a:solidFill>
                  <a:schemeClr val="dk1"/>
                </a:solidFill>
                <a:latin typeface="Helvetica Neue"/>
                <a:ea typeface="Helvetica Neue"/>
                <a:cs typeface="Helvetica Neue"/>
                <a:sym typeface="Helvetica Neue"/>
              </a:rPr>
              <a:t>terpenóides</a:t>
            </a:r>
            <a:r>
              <a:rPr b="0" i="0" lang="pt-BR" sz="1600" u="none" cap="none" strike="noStrike">
                <a:solidFill>
                  <a:schemeClr val="dk1"/>
                </a:solidFill>
                <a:latin typeface="Helvetica Neue"/>
                <a:ea typeface="Helvetica Neue"/>
                <a:cs typeface="Helvetica Neue"/>
                <a:sym typeface="Helvetica Neue"/>
              </a:rPr>
              <a:t>) formam a classe estruturalmente mais variada de produtos vegetais naturais, constituindo-se na maior classe de metabólitos secundários, com mais de 22 mil compostos identificados.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Pensava-se, antigamente que o precursor dos terpenos era o isopreno (I), mas pesquisas sobre a rota biossintética desses compostos demonstraram que são formados a partir da justaposição sucessiva de pirofosfato de isopentenila (IPP-C5), (II), sendo que este último dá origem a todos os terpenos: monoterpenos (C10), sesquiterpenos (C15), diterpenos (C20), triterpenos (C30) e os tetraterpenos (C40). Dessa forma, os terpenos podem ser compreendidos como um grupo de moléculas cuja estrutura está baseada em um número definido de unidades isoprênicas (metil-buta-1,3-dieno, com 5 átomos de carbono), C5H8.</a:t>
            </a:r>
            <a:endParaRPr b="0" i="0" sz="1600" u="none" cap="none" strike="noStrike">
              <a:solidFill>
                <a:schemeClr val="dk1"/>
              </a:solidFill>
              <a:latin typeface="Helvetica Neue"/>
              <a:ea typeface="Helvetica Neue"/>
              <a:cs typeface="Helvetica Neue"/>
              <a:sym typeface="Helvetica Neue"/>
            </a:endParaRPr>
          </a:p>
        </p:txBody>
      </p:sp>
      <p:sp>
        <p:nvSpPr>
          <p:cNvPr id="165" name="Google Shape;165;p34"/>
          <p:cNvSpPr/>
          <p:nvPr/>
        </p:nvSpPr>
        <p:spPr>
          <a:xfrm>
            <a:off x="8660528" y="3727659"/>
            <a:ext cx="282662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347E58"/>
                </a:solidFill>
                <a:latin typeface="Arial"/>
                <a:ea typeface="Arial"/>
                <a:cs typeface="Arial"/>
                <a:sym typeface="Arial"/>
              </a:rPr>
              <a:t>ISOPRENO (I) </a:t>
            </a:r>
            <a:endParaRPr/>
          </a:p>
        </p:txBody>
      </p:sp>
      <p:sp>
        <p:nvSpPr>
          <p:cNvPr id="166" name="Google Shape;166;p34"/>
          <p:cNvSpPr/>
          <p:nvPr/>
        </p:nvSpPr>
        <p:spPr>
          <a:xfrm>
            <a:off x="8660526" y="5714196"/>
            <a:ext cx="282662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347E58"/>
                </a:solidFill>
                <a:latin typeface="Arial"/>
                <a:ea typeface="Arial"/>
                <a:cs typeface="Arial"/>
                <a:sym typeface="Arial"/>
              </a:rPr>
              <a:t>PIROFOSFATO DE ISOPENTENILA (II)</a:t>
            </a:r>
            <a:endParaRPr/>
          </a:p>
        </p:txBody>
      </p:sp>
      <p:sp>
        <p:nvSpPr>
          <p:cNvPr id="167" name="Google Shape;167;p34"/>
          <p:cNvSpPr txBox="1"/>
          <p:nvPr/>
        </p:nvSpPr>
        <p:spPr>
          <a:xfrm>
            <a:off x="662673" y="1329053"/>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nvSpPr>
        <p:spPr>
          <a:xfrm>
            <a:off x="662673" y="1965916"/>
            <a:ext cx="5433327" cy="193895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Importante ressaltar que os monoterpenos (10C) e os sesquiterpenos (15C), devido a seus baixos pesos moleculares, são substâncias voláteis, arrastadas pelo vapor d‘água, sendo os principais constituintes químicos dos óleos essenciais (essências). </a:t>
            </a:r>
            <a:endParaRPr b="0" i="0" sz="1600" u="none" cap="none" strike="noStrike">
              <a:solidFill>
                <a:schemeClr val="dk1"/>
              </a:solidFill>
              <a:latin typeface="Helvetica Neue"/>
              <a:ea typeface="Helvetica Neue"/>
              <a:cs typeface="Helvetica Neue"/>
              <a:sym typeface="Helvetica Neue"/>
            </a:endParaRPr>
          </a:p>
        </p:txBody>
      </p:sp>
      <p:pic>
        <p:nvPicPr>
          <p:cNvPr id="174" name="Google Shape;174;p35"/>
          <p:cNvPicPr preferRelativeResize="0"/>
          <p:nvPr/>
        </p:nvPicPr>
        <p:blipFill rotWithShape="1">
          <a:blip r:embed="rId3">
            <a:alphaModFix/>
          </a:blip>
          <a:srcRect b="0" l="0" r="0" t="0"/>
          <a:stretch/>
        </p:blipFill>
        <p:spPr>
          <a:xfrm>
            <a:off x="6575224" y="1989413"/>
            <a:ext cx="4642299" cy="3925569"/>
          </a:xfrm>
          <a:prstGeom prst="rect">
            <a:avLst/>
          </a:prstGeom>
          <a:noFill/>
          <a:ln>
            <a:noFill/>
          </a:ln>
        </p:spPr>
      </p:pic>
      <p:sp>
        <p:nvSpPr>
          <p:cNvPr id="175" name="Google Shape;175;p35"/>
          <p:cNvSpPr/>
          <p:nvPr/>
        </p:nvSpPr>
        <p:spPr>
          <a:xfrm>
            <a:off x="7101350" y="5853360"/>
            <a:ext cx="35718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000000"/>
                </a:solidFill>
                <a:latin typeface="Helvetica Neue"/>
                <a:ea typeface="Helvetica Neue"/>
                <a:cs typeface="Helvetica Neue"/>
                <a:sym typeface="Helvetica Neue"/>
              </a:rPr>
              <a:t>Tabela 1. : Classificação dos terpenóides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000000"/>
                </a:solidFill>
                <a:latin typeface="Helvetica Neue"/>
                <a:ea typeface="Helvetica Neue"/>
                <a:cs typeface="Helvetica Neue"/>
                <a:sym typeface="Helvetica Neue"/>
              </a:rPr>
              <a:t>Fonte: Mary Anne Bandeira</a:t>
            </a:r>
            <a:endParaRPr b="0" i="0" sz="1200" u="none" cap="none" strike="noStrike">
              <a:solidFill>
                <a:srgbClr val="000000"/>
              </a:solidFill>
              <a:latin typeface="Helvetica Neue"/>
              <a:ea typeface="Helvetica Neue"/>
              <a:cs typeface="Helvetica Neue"/>
              <a:sym typeface="Helvetica Neue"/>
            </a:endParaRPr>
          </a:p>
        </p:txBody>
      </p:sp>
      <p:sp>
        <p:nvSpPr>
          <p:cNvPr id="176" name="Google Shape;176;p35"/>
          <p:cNvSpPr txBox="1"/>
          <p:nvPr/>
        </p:nvSpPr>
        <p:spPr>
          <a:xfrm>
            <a:off x="662673" y="1329053"/>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pic>
        <p:nvPicPr>
          <p:cNvPr id="177" name="Google Shape;177;p35"/>
          <p:cNvPicPr preferRelativeResize="0"/>
          <p:nvPr/>
        </p:nvPicPr>
        <p:blipFill rotWithShape="1">
          <a:blip r:embed="rId4">
            <a:alphaModFix/>
          </a:blip>
          <a:srcRect b="0" l="0" r="0" t="0"/>
          <a:stretch/>
        </p:blipFill>
        <p:spPr>
          <a:xfrm>
            <a:off x="11177636" y="4638860"/>
            <a:ext cx="519111" cy="519111"/>
          </a:xfrm>
          <a:prstGeom prst="rect">
            <a:avLst/>
          </a:prstGeom>
          <a:noFill/>
          <a:ln>
            <a:noFill/>
          </a:ln>
        </p:spPr>
      </p:pic>
      <p:pic>
        <p:nvPicPr>
          <p:cNvPr id="178" name="Google Shape;178;p35"/>
          <p:cNvPicPr preferRelativeResize="0"/>
          <p:nvPr/>
        </p:nvPicPr>
        <p:blipFill rotWithShape="1">
          <a:blip r:embed="rId5">
            <a:alphaModFix/>
          </a:blip>
          <a:srcRect b="0" l="0" r="0" t="0"/>
          <a:stretch/>
        </p:blipFill>
        <p:spPr>
          <a:xfrm>
            <a:off x="11176752" y="5263113"/>
            <a:ext cx="519112" cy="5191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dce0afcba7_0_43"/>
          <p:cNvSpPr txBox="1"/>
          <p:nvPr/>
        </p:nvSpPr>
        <p:spPr>
          <a:xfrm>
            <a:off x="588326" y="1904507"/>
            <a:ext cx="5507674" cy="3107936"/>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Esses produtos são misturas complexas de substâncias voláteis, lipofílicas, geralmente odoríferas, líquidas e arrastadas pelo vapor d'água - daí a compreensão das técnicas utilizadas para extração, como a destilação por arraste a vapor dágua, coobação (destilação repetida, a fim de se obter maior concentração dos princípios ativos). Deve-se entender ainda o porquê de plantas ricas em óleos essenciais serem utilizadas em inalação.</a:t>
            </a:r>
            <a:endParaRPr b="0" i="0" sz="1600" u="none" cap="none" strike="noStrike">
              <a:solidFill>
                <a:schemeClr val="dk1"/>
              </a:solidFill>
              <a:latin typeface="Helvetica Neue"/>
              <a:ea typeface="Helvetica Neue"/>
              <a:cs typeface="Helvetica Neue"/>
              <a:sym typeface="Helvetica Neue"/>
            </a:endParaRPr>
          </a:p>
        </p:txBody>
      </p:sp>
      <p:pic>
        <p:nvPicPr>
          <p:cNvPr id="185" name="Google Shape;185;gdce0afcba7_0_43"/>
          <p:cNvPicPr preferRelativeResize="0"/>
          <p:nvPr/>
        </p:nvPicPr>
        <p:blipFill rotWithShape="1">
          <a:blip r:embed="rId3">
            <a:alphaModFix/>
          </a:blip>
          <a:srcRect b="0" l="0" r="0" t="0"/>
          <a:stretch/>
        </p:blipFill>
        <p:spPr>
          <a:xfrm>
            <a:off x="6558978" y="1965916"/>
            <a:ext cx="4658545" cy="3949066"/>
          </a:xfrm>
          <a:prstGeom prst="rect">
            <a:avLst/>
          </a:prstGeom>
          <a:noFill/>
          <a:ln>
            <a:noFill/>
          </a:ln>
        </p:spPr>
      </p:pic>
      <p:sp>
        <p:nvSpPr>
          <p:cNvPr id="186" name="Google Shape;186;gdce0afcba7_0_43"/>
          <p:cNvSpPr txBox="1"/>
          <p:nvPr/>
        </p:nvSpPr>
        <p:spPr>
          <a:xfrm>
            <a:off x="662673" y="1329053"/>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sp>
        <p:nvSpPr>
          <p:cNvPr id="187" name="Google Shape;187;gdce0afcba7_0_43"/>
          <p:cNvSpPr/>
          <p:nvPr/>
        </p:nvSpPr>
        <p:spPr>
          <a:xfrm>
            <a:off x="7101350" y="5853360"/>
            <a:ext cx="35718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000000"/>
                </a:solidFill>
                <a:latin typeface="Helvetica Neue"/>
                <a:ea typeface="Helvetica Neue"/>
                <a:cs typeface="Helvetica Neue"/>
                <a:sym typeface="Helvetica Neue"/>
              </a:rPr>
              <a:t>Tabela 1. : Classificação dos terpenóides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000000"/>
                </a:solidFill>
                <a:latin typeface="Helvetica Neue"/>
                <a:ea typeface="Helvetica Neue"/>
                <a:cs typeface="Helvetica Neue"/>
                <a:sym typeface="Helvetica Neue"/>
              </a:rPr>
              <a:t>Fonte: Mary Anne Bandeira</a:t>
            </a:r>
            <a:endParaRPr b="0" i="0" sz="1200" u="none" cap="none" strike="noStrike">
              <a:solidFill>
                <a:srgbClr val="000000"/>
              </a:solidFill>
              <a:latin typeface="Helvetica Neue"/>
              <a:ea typeface="Helvetica Neue"/>
              <a:cs typeface="Helvetica Neue"/>
              <a:sym typeface="Helvetica Neue"/>
            </a:endParaRPr>
          </a:p>
        </p:txBody>
      </p:sp>
      <p:pic>
        <p:nvPicPr>
          <p:cNvPr id="188" name="Google Shape;188;gdce0afcba7_0_43"/>
          <p:cNvPicPr preferRelativeResize="0"/>
          <p:nvPr/>
        </p:nvPicPr>
        <p:blipFill rotWithShape="1">
          <a:blip r:embed="rId4">
            <a:alphaModFix/>
          </a:blip>
          <a:srcRect b="0" l="0" r="0" t="0"/>
          <a:stretch/>
        </p:blipFill>
        <p:spPr>
          <a:xfrm>
            <a:off x="11184836" y="4658069"/>
            <a:ext cx="519111" cy="519111"/>
          </a:xfrm>
          <a:prstGeom prst="rect">
            <a:avLst/>
          </a:prstGeom>
          <a:noFill/>
          <a:ln>
            <a:noFill/>
          </a:ln>
        </p:spPr>
      </p:pic>
      <p:pic>
        <p:nvPicPr>
          <p:cNvPr id="189" name="Google Shape;189;gdce0afcba7_0_43"/>
          <p:cNvPicPr preferRelativeResize="0"/>
          <p:nvPr/>
        </p:nvPicPr>
        <p:blipFill rotWithShape="1">
          <a:blip r:embed="rId5">
            <a:alphaModFix/>
          </a:blip>
          <a:srcRect b="0" l="0" r="0" t="0"/>
          <a:stretch/>
        </p:blipFill>
        <p:spPr>
          <a:xfrm>
            <a:off x="11183952" y="5282322"/>
            <a:ext cx="519112" cy="5191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36"/>
          <p:cNvGrpSpPr/>
          <p:nvPr/>
        </p:nvGrpSpPr>
        <p:grpSpPr>
          <a:xfrm>
            <a:off x="1463994" y="3712679"/>
            <a:ext cx="9258629" cy="2044222"/>
            <a:chOff x="933121" y="4130022"/>
            <a:chExt cx="8706043" cy="2044222"/>
          </a:xfrm>
        </p:grpSpPr>
        <p:pic>
          <p:nvPicPr>
            <p:cNvPr id="196" name="Google Shape;196;p36"/>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197" name="Google Shape;197;p36"/>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198" name="Google Shape;198;p36"/>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199" name="Google Shape;199;p36"/>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pic>
        <p:nvPicPr>
          <p:cNvPr id="200" name="Google Shape;200;p36"/>
          <p:cNvPicPr preferRelativeResize="0"/>
          <p:nvPr/>
        </p:nvPicPr>
        <p:blipFill rotWithShape="1">
          <a:blip r:embed="rId4">
            <a:alphaModFix/>
          </a:blip>
          <a:srcRect b="0" l="0" r="0" t="0"/>
          <a:stretch/>
        </p:blipFill>
        <p:spPr>
          <a:xfrm>
            <a:off x="9179667" y="3018969"/>
            <a:ext cx="1199895" cy="1199895"/>
          </a:xfrm>
          <a:prstGeom prst="rect">
            <a:avLst/>
          </a:prstGeom>
          <a:noFill/>
          <a:ln>
            <a:noFill/>
          </a:ln>
        </p:spPr>
      </p:pic>
      <p:sp>
        <p:nvSpPr>
          <p:cNvPr id="201" name="Google Shape;201;p36"/>
          <p:cNvSpPr txBox="1"/>
          <p:nvPr/>
        </p:nvSpPr>
        <p:spPr>
          <a:xfrm>
            <a:off x="1463994" y="2181467"/>
            <a:ext cx="9258630" cy="83095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Como exemplos de monoterpenos, citamos o timol, monoterpeno com anel aromático, presente em torno de 70% do óleo essencial de </a:t>
            </a:r>
            <a:r>
              <a:rPr b="0" i="1" lang="pt-BR" sz="1600" u="none" cap="none" strike="noStrike">
                <a:solidFill>
                  <a:schemeClr val="dk1"/>
                </a:solidFill>
                <a:latin typeface="Helvetica Neue"/>
                <a:ea typeface="Helvetica Neue"/>
                <a:cs typeface="Helvetica Neue"/>
                <a:sym typeface="Helvetica Neue"/>
              </a:rPr>
              <a:t>Lippia origanoides</a:t>
            </a:r>
            <a:r>
              <a:rPr b="0" i="0" lang="pt-BR" sz="1600" u="none" cap="none" strike="noStrike">
                <a:solidFill>
                  <a:schemeClr val="dk1"/>
                </a:solidFill>
                <a:latin typeface="Helvetica Neue"/>
                <a:ea typeface="Helvetica Neue"/>
                <a:cs typeface="Helvetica Neue"/>
                <a:sym typeface="Helvetica Neue"/>
              </a:rPr>
              <a:t> Kunth. </a:t>
            </a:r>
            <a:endParaRPr b="0" i="0" sz="1600" u="none" cap="none" strike="noStrike">
              <a:solidFill>
                <a:schemeClr val="dk1"/>
              </a:solidFill>
              <a:latin typeface="Helvetica Neue"/>
              <a:ea typeface="Helvetica Neue"/>
              <a:cs typeface="Helvetica Neue"/>
              <a:sym typeface="Helvetica Neue"/>
            </a:endParaRPr>
          </a:p>
        </p:txBody>
      </p:sp>
      <p:sp>
        <p:nvSpPr>
          <p:cNvPr id="202" name="Google Shape;202;p36"/>
          <p:cNvSpPr txBox="1"/>
          <p:nvPr/>
        </p:nvSpPr>
        <p:spPr>
          <a:xfrm>
            <a:off x="1703899" y="4368159"/>
            <a:ext cx="8180091" cy="12002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Veja mais sobre este tema, nesta Etapa 2: Monografias de Plantas Medicinais com Potencialidades para o Tratamento de Feridas – Unidade 3 .  </a:t>
            </a:r>
            <a:r>
              <a:rPr b="1" i="1" lang="pt-BR" sz="1600" u="none" cap="none" strike="noStrike">
                <a:solidFill>
                  <a:schemeClr val="lt1"/>
                </a:solidFill>
                <a:latin typeface="Helvetica Neue"/>
                <a:ea typeface="Helvetica Neue"/>
                <a:cs typeface="Helvetica Neue"/>
                <a:sym typeface="Helvetica Neue"/>
              </a:rPr>
              <a:t>Lippia origanoides </a:t>
            </a:r>
            <a:r>
              <a:rPr b="1" i="0" lang="pt-BR" sz="1600" u="none" cap="none" strike="noStrike">
                <a:solidFill>
                  <a:schemeClr val="lt1"/>
                </a:solidFill>
                <a:latin typeface="Helvetica Neue"/>
                <a:ea typeface="Helvetica Neue"/>
                <a:cs typeface="Helvetica Neue"/>
                <a:sym typeface="Helvetica Neue"/>
              </a:rPr>
              <a:t>Kunth.</a:t>
            </a:r>
            <a:r>
              <a:rPr b="0" i="0" lang="pt-BR" sz="1400" u="none" cap="none" strike="noStrike">
                <a:solidFill>
                  <a:srgbClr val="000000"/>
                </a:solidFill>
                <a:latin typeface="Arial"/>
                <a:ea typeface="Arial"/>
                <a:cs typeface="Arial"/>
                <a:sym typeface="Arial"/>
              </a:rPr>
              <a:t> </a:t>
            </a:r>
            <a:r>
              <a:rPr b="1" i="0" lang="pt-BR" sz="1600" u="none" cap="none" strike="noStrike">
                <a:solidFill>
                  <a:schemeClr val="lt1"/>
                </a:solidFill>
                <a:latin typeface="Helvetica Neue"/>
                <a:ea typeface="Helvetica Neue"/>
                <a:cs typeface="Helvetica Neue"/>
                <a:sym typeface="Helvetica Neue"/>
              </a:rPr>
              <a:t>Aula 4.2. Aromaterapia. – Unidade 4</a:t>
            </a:r>
            <a:endParaRPr b="1" i="0" sz="1600" u="none" cap="none" strike="noStrike">
              <a:solidFill>
                <a:schemeClr val="lt1"/>
              </a:solidFill>
              <a:latin typeface="Helvetica Neue"/>
              <a:ea typeface="Helvetica Neue"/>
              <a:cs typeface="Helvetica Neue"/>
              <a:sym typeface="Helvetica Neue"/>
            </a:endParaRPr>
          </a:p>
        </p:txBody>
      </p:sp>
      <p:sp>
        <p:nvSpPr>
          <p:cNvPr id="203" name="Google Shape;203;p36"/>
          <p:cNvSpPr txBox="1"/>
          <p:nvPr/>
        </p:nvSpPr>
        <p:spPr>
          <a:xfrm>
            <a:off x="624573" y="1334905"/>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
          <p:cNvSpPr txBox="1"/>
          <p:nvPr/>
        </p:nvSpPr>
        <p:spPr>
          <a:xfrm>
            <a:off x="1463994" y="2586233"/>
            <a:ext cx="9258629"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depender da sua origem e constituições químicas, os óleos essenciais podem apresentar atividades antimicrobianas, anti-inflamatórias e cicatrizantes de interesse científico. A busca de comprovação científica com mecanismos de ação dos seus constituintes encontra-se registrada em vários artigos publicados na área. Por exemplo, o mecanismo de ação antisséptica do timol (V) está associado à capacidade que apresenta de atravessar a membrana celular causando uma perturbação na membrana plasmática do microrganismo, afetando tanto a membrana externa quanto a interna. Outros estudos demonstraram  que o seu principal local de ação é a membrana citoplasmática. O timol também apresenta efeito anti-inflamatório.</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sp>
        <p:nvSpPr>
          <p:cNvPr id="210" name="Google Shape;210;p5"/>
          <p:cNvSpPr txBox="1"/>
          <p:nvPr/>
        </p:nvSpPr>
        <p:spPr>
          <a:xfrm>
            <a:off x="624573" y="1334905"/>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p37"/>
          <p:cNvGrpSpPr/>
          <p:nvPr/>
        </p:nvGrpSpPr>
        <p:grpSpPr>
          <a:xfrm>
            <a:off x="1463994" y="4122710"/>
            <a:ext cx="9258629" cy="2044222"/>
            <a:chOff x="933121" y="4130022"/>
            <a:chExt cx="8706043" cy="2044222"/>
          </a:xfrm>
        </p:grpSpPr>
        <p:pic>
          <p:nvPicPr>
            <p:cNvPr id="217" name="Google Shape;217;p37"/>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218" name="Google Shape;218;p37"/>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219" name="Google Shape;219;p37"/>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220" name="Google Shape;220;p37"/>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pic>
        <p:nvPicPr>
          <p:cNvPr id="221" name="Google Shape;221;p37"/>
          <p:cNvPicPr preferRelativeResize="0"/>
          <p:nvPr/>
        </p:nvPicPr>
        <p:blipFill rotWithShape="1">
          <a:blip r:embed="rId4">
            <a:alphaModFix/>
          </a:blip>
          <a:srcRect b="0" l="0" r="0" t="0"/>
          <a:stretch/>
        </p:blipFill>
        <p:spPr>
          <a:xfrm>
            <a:off x="9179667" y="3563674"/>
            <a:ext cx="1199895" cy="1199895"/>
          </a:xfrm>
          <a:prstGeom prst="rect">
            <a:avLst/>
          </a:prstGeom>
          <a:noFill/>
          <a:ln>
            <a:noFill/>
          </a:ln>
        </p:spPr>
      </p:pic>
      <p:sp>
        <p:nvSpPr>
          <p:cNvPr id="222" name="Google Shape;222;p37"/>
          <p:cNvSpPr txBox="1"/>
          <p:nvPr/>
        </p:nvSpPr>
        <p:spPr>
          <a:xfrm>
            <a:off x="1767640" y="5104646"/>
            <a:ext cx="8514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Sobre </a:t>
            </a:r>
            <a:r>
              <a:rPr b="1" i="1" lang="pt-BR" sz="1600" u="none" cap="none" strike="noStrike">
                <a:solidFill>
                  <a:schemeClr val="lt1"/>
                </a:solidFill>
                <a:latin typeface="Helvetica Neue"/>
                <a:ea typeface="Helvetica Neue"/>
                <a:cs typeface="Helvetica Neue"/>
                <a:sym typeface="Helvetica Neue"/>
              </a:rPr>
              <a:t>Zingiber oficinalle </a:t>
            </a:r>
            <a:r>
              <a:rPr b="1" i="0" lang="pt-BR" sz="1600" u="none" cap="none" strike="noStrike">
                <a:solidFill>
                  <a:schemeClr val="lt1"/>
                </a:solidFill>
                <a:latin typeface="Helvetica Neue"/>
                <a:ea typeface="Helvetica Neue"/>
                <a:cs typeface="Helvetica Neue"/>
                <a:sym typeface="Helvetica Neue"/>
              </a:rPr>
              <a:t>L. , confira na  Aula 3.4. – Plantas Medicinais e Fitoterápicos para uso na Nutrição – Unidade 3 – Etapa 2.</a:t>
            </a:r>
            <a:endParaRPr b="0" i="0" sz="1400" u="none" cap="none" strike="noStrike">
              <a:solidFill>
                <a:srgbClr val="000000"/>
              </a:solidFill>
              <a:latin typeface="Arial"/>
              <a:ea typeface="Arial"/>
              <a:cs typeface="Arial"/>
              <a:sym typeface="Arial"/>
            </a:endParaRPr>
          </a:p>
        </p:txBody>
      </p:sp>
      <p:sp>
        <p:nvSpPr>
          <p:cNvPr id="223" name="Google Shape;223;p37"/>
          <p:cNvSpPr txBox="1"/>
          <p:nvPr/>
        </p:nvSpPr>
        <p:spPr>
          <a:xfrm>
            <a:off x="1463994" y="2082150"/>
            <a:ext cx="92586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componentes zingibereno e o gingerol  do óleo essencial do rizoma de gengibre (</a:t>
            </a:r>
            <a:r>
              <a:rPr b="0" i="1"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0"/>
                  </a:ext>
                </a:extLst>
              </a:rPr>
              <a:t>Zingiber oficinalle</a:t>
            </a:r>
            <a:r>
              <a:rPr b="0" i="0"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1"/>
                  </a:ext>
                </a:extLst>
              </a:rPr>
              <a:t> L.</a:t>
            </a:r>
            <a:r>
              <a:rPr b="0" i="0" lang="pt-BR" sz="1600" u="none" cap="none" strike="noStrike">
                <a:solidFill>
                  <a:schemeClr val="dk1"/>
                </a:solidFill>
                <a:latin typeface="Helvetica Neue"/>
                <a:ea typeface="Helvetica Neue"/>
                <a:cs typeface="Helvetica Neue"/>
                <a:sym typeface="Helvetica Neue"/>
              </a:rPr>
              <a:t>), citados como uma das plantas que contribuem para a nutrição em pessoas com feridas,  possuem  “incluídas” em suas estruturas três unidades de isopreno, portanto 15 carbonos (15C), podendo ser classificados, como indica a Tabela 1, em sesquiterpenos. cc</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p:txBody>
      </p:sp>
      <p:sp>
        <p:nvSpPr>
          <p:cNvPr id="224" name="Google Shape;224;p37"/>
          <p:cNvSpPr txBox="1"/>
          <p:nvPr/>
        </p:nvSpPr>
        <p:spPr>
          <a:xfrm>
            <a:off x="624573" y="1334905"/>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25"/>
          <p:cNvSpPr txBox="1"/>
          <p:nvPr/>
        </p:nvSpPr>
        <p:spPr>
          <a:xfrm>
            <a:off x="617199" y="1344570"/>
            <a:ext cx="5757097" cy="491045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i="0" lang="pt-BR" sz="2000" u="none" cap="none" strike="noStrike">
                <a:solidFill>
                  <a:srgbClr val="367D55"/>
                </a:solidFill>
                <a:latin typeface="Helvetica Neue"/>
                <a:ea typeface="Helvetica Neue"/>
                <a:cs typeface="Helvetica Neue"/>
                <a:sym typeface="Helvetica Neue"/>
              </a:rPr>
              <a:t>1. OBJETIVOS</a:t>
            </a:r>
            <a:endParaRPr/>
          </a:p>
          <a:p>
            <a:pPr indent="0" lvl="0" marL="0" marR="0" rtl="0" algn="just">
              <a:lnSpc>
                <a:spcPct val="100000"/>
              </a:lnSpc>
              <a:spcBef>
                <a:spcPts val="0"/>
              </a:spcBef>
              <a:spcAft>
                <a:spcPts val="0"/>
              </a:spcAft>
              <a:buNone/>
            </a:pPr>
            <a:r>
              <a:t/>
            </a:r>
            <a:endParaRPr b="1" i="0" sz="2000" u="none" cap="none" strike="noStrike">
              <a:solidFill>
                <a:srgbClr val="367D55"/>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b="0" i="0" lang="pt-BR" sz="1600" u="none" cap="none" strike="noStrike">
                <a:solidFill>
                  <a:schemeClr val="dk1"/>
                </a:solidFill>
                <a:latin typeface="Helvetica Neue"/>
                <a:ea typeface="Helvetica Neue"/>
                <a:cs typeface="Helvetica Neue"/>
                <a:sym typeface="Helvetica Neue"/>
              </a:rPr>
              <a:t>Conhecer os principais grupos químicos presentes nas plantas medicinais com atividades farmacológicas.</a:t>
            </a:r>
            <a:endParaRPr/>
          </a:p>
          <a:p>
            <a:pPr indent="0" lvl="0" marL="0" marR="0" rtl="0" algn="just">
              <a:lnSpc>
                <a:spcPct val="100000"/>
              </a:lnSpc>
              <a:spcBef>
                <a:spcPts val="0"/>
              </a:spcBef>
              <a:spcAft>
                <a:spcPts val="0"/>
              </a:spcAft>
              <a:buNone/>
            </a:pPr>
            <a:r>
              <a:t/>
            </a:r>
            <a:endParaRPr b="0" i="0" sz="2000" u="none" cap="none" strike="noStrike">
              <a:solidFill>
                <a:srgbClr val="367D55"/>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2000" u="none" cap="none" strike="noStrike">
              <a:solidFill>
                <a:srgbClr val="367D55"/>
              </a:solidFill>
              <a:latin typeface="Arial"/>
              <a:ea typeface="Arial"/>
              <a:cs typeface="Arial"/>
              <a:sym typeface="Arial"/>
            </a:endParaRPr>
          </a:p>
          <a:p>
            <a:pPr indent="0" lvl="0" marL="0" marR="0" rtl="0" algn="just">
              <a:lnSpc>
                <a:spcPct val="100000"/>
              </a:lnSpc>
              <a:spcBef>
                <a:spcPts val="0"/>
              </a:spcBef>
              <a:spcAft>
                <a:spcPts val="0"/>
              </a:spcAft>
              <a:buNone/>
            </a:pPr>
            <a:r>
              <a:rPr b="1" i="0" lang="pt-BR" sz="2000" u="none" cap="none" strike="noStrike">
                <a:solidFill>
                  <a:srgbClr val="367D55"/>
                </a:solidFill>
                <a:latin typeface="Helvetica Neue"/>
                <a:ea typeface="Helvetica Neue"/>
                <a:cs typeface="Helvetica Neue"/>
                <a:sym typeface="Helvetica Neue"/>
              </a:rPr>
              <a:t>2. PRÉ-REQUISITOS</a:t>
            </a:r>
            <a:endParaRPr/>
          </a:p>
          <a:p>
            <a:pPr indent="0" lvl="0" marL="0" marR="0" rtl="0" algn="just">
              <a:lnSpc>
                <a:spcPct val="150000"/>
              </a:lnSpc>
              <a:spcBef>
                <a:spcPts val="0"/>
              </a:spcBef>
              <a:spcAft>
                <a:spcPts val="0"/>
              </a:spcAft>
              <a:buNone/>
            </a:pPr>
            <a:r>
              <a:t/>
            </a:r>
            <a:endParaRPr b="1" i="0" sz="1600" u="none" cap="none" strike="noStrike">
              <a:solidFill>
                <a:srgbClr val="367D55"/>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b="0" i="0" lang="pt-BR" sz="1600" u="none" cap="none" strike="noStrike">
                <a:solidFill>
                  <a:schemeClr val="dk1"/>
                </a:solidFill>
                <a:latin typeface="Helvetica Neue"/>
                <a:ea typeface="Helvetica Neue"/>
                <a:cs typeface="Helvetica Neue"/>
                <a:sym typeface="Helvetica Neue"/>
              </a:rPr>
              <a:t>Para maior entendimento do assunto tratado nesta aula, você deve consultar a apostila que traz conceitos e exemplos de Metabólitos Secundários, elaborada exclusivamente para você e disponibilizada a seguir.</a:t>
            </a:r>
            <a:endParaRPr b="0" i="0" sz="1600" u="none" cap="none" strike="noStrike">
              <a:solidFill>
                <a:srgbClr val="FF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t/>
            </a:r>
            <a:endParaRPr b="0" i="0" sz="1600" u="none" cap="none" strike="noStrike">
              <a:solidFill>
                <a:srgbClr val="367D55"/>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dce0afcba7_0_63"/>
          <p:cNvSpPr txBox="1"/>
          <p:nvPr/>
        </p:nvSpPr>
        <p:spPr>
          <a:xfrm>
            <a:off x="1345184" y="2555066"/>
            <a:ext cx="4629300" cy="30168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gingerol é dotado de propriedades antioxidantes e </a:t>
            </a:r>
            <a:r>
              <a:rPr b="0" i="0"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2"/>
                  </a:ext>
                </a:extLst>
              </a:rPr>
              <a:t>anti-inflamatórias</a:t>
            </a:r>
            <a:r>
              <a:rPr b="0" i="0"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3"/>
                  </a:ext>
                </a:extLst>
              </a:rPr>
              <a:t> </a:t>
            </a:r>
            <a:r>
              <a:rPr b="0" i="0" lang="pt-BR" sz="1600" u="none" cap="none" strike="noStrike">
                <a:solidFill>
                  <a:schemeClr val="dk1"/>
                </a:solidFill>
                <a:latin typeface="Helvetica Neue"/>
                <a:ea typeface="Helvetica Neue"/>
                <a:cs typeface="Helvetica Neue"/>
                <a:sym typeface="Helvetica Neue"/>
              </a:rPr>
              <a:t>que protegem o organismo de bactérias e fungos. Frequentemente, é atribuída a ele a capacidade de melhorar a digestão, aliviar a dor nas articulações, como antioxidante, tratar enxaquecas, além de prevenir náuseas e tonturas, entre muitas outras.</a:t>
            </a:r>
            <a:endParaRPr b="0" i="0" sz="1400" u="none" cap="none" strike="noStrike">
              <a:solidFill>
                <a:schemeClr val="dk1"/>
              </a:solidFill>
              <a:latin typeface="Arial"/>
              <a:ea typeface="Arial"/>
              <a:cs typeface="Arial"/>
              <a:sym typeface="Arial"/>
            </a:endParaRPr>
          </a:p>
        </p:txBody>
      </p:sp>
      <p:pic>
        <p:nvPicPr>
          <p:cNvPr id="231" name="Google Shape;231;gdce0afcba7_0_63"/>
          <p:cNvPicPr preferRelativeResize="0"/>
          <p:nvPr/>
        </p:nvPicPr>
        <p:blipFill rotWithShape="1">
          <a:blip r:embed="rId3">
            <a:alphaModFix/>
          </a:blip>
          <a:srcRect b="0" l="0" r="0" t="0"/>
          <a:stretch/>
        </p:blipFill>
        <p:spPr>
          <a:xfrm>
            <a:off x="6809461" y="2772551"/>
            <a:ext cx="4125816" cy="2750544"/>
          </a:xfrm>
          <a:prstGeom prst="rect">
            <a:avLst/>
          </a:prstGeom>
          <a:noFill/>
          <a:ln>
            <a:noFill/>
          </a:ln>
        </p:spPr>
      </p:pic>
      <p:sp>
        <p:nvSpPr>
          <p:cNvPr id="232" name="Google Shape;232;gdce0afcba7_0_63"/>
          <p:cNvSpPr txBox="1"/>
          <p:nvPr/>
        </p:nvSpPr>
        <p:spPr>
          <a:xfrm>
            <a:off x="6809461" y="5523095"/>
            <a:ext cx="4125816"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Joseph Mucira</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33" name="Google Shape;233;gdce0afcba7_0_63"/>
          <p:cNvSpPr txBox="1"/>
          <p:nvPr/>
        </p:nvSpPr>
        <p:spPr>
          <a:xfrm>
            <a:off x="624573" y="1334905"/>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p38"/>
          <p:cNvGrpSpPr/>
          <p:nvPr/>
        </p:nvGrpSpPr>
        <p:grpSpPr>
          <a:xfrm>
            <a:off x="7066514" y="5363788"/>
            <a:ext cx="4446027" cy="981643"/>
            <a:chOff x="933121" y="4130022"/>
            <a:chExt cx="8706043" cy="2044222"/>
          </a:xfrm>
        </p:grpSpPr>
        <p:pic>
          <p:nvPicPr>
            <p:cNvPr id="240" name="Google Shape;240;p38"/>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241" name="Google Shape;241;p38"/>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242" name="Google Shape;242;p38"/>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243" name="Google Shape;243;p38"/>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grpSp>
        <p:nvGrpSpPr>
          <p:cNvPr id="244" name="Google Shape;244;p38"/>
          <p:cNvGrpSpPr/>
          <p:nvPr/>
        </p:nvGrpSpPr>
        <p:grpSpPr>
          <a:xfrm>
            <a:off x="679459" y="5363788"/>
            <a:ext cx="4446027" cy="981643"/>
            <a:chOff x="933121" y="4130022"/>
            <a:chExt cx="8706043" cy="2044222"/>
          </a:xfrm>
        </p:grpSpPr>
        <p:pic>
          <p:nvPicPr>
            <p:cNvPr id="245" name="Google Shape;245;p38"/>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246" name="Google Shape;246;p38"/>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247" name="Google Shape;247;p38"/>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248" name="Google Shape;248;p38"/>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grpSp>
        <p:nvGrpSpPr>
          <p:cNvPr id="249" name="Google Shape;249;p38"/>
          <p:cNvGrpSpPr/>
          <p:nvPr/>
        </p:nvGrpSpPr>
        <p:grpSpPr>
          <a:xfrm>
            <a:off x="4573133" y="5363788"/>
            <a:ext cx="4446027" cy="981643"/>
            <a:chOff x="933121" y="4130022"/>
            <a:chExt cx="8706043" cy="2044222"/>
          </a:xfrm>
        </p:grpSpPr>
        <p:pic>
          <p:nvPicPr>
            <p:cNvPr id="250" name="Google Shape;250;p38"/>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251" name="Google Shape;251;p38"/>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252" name="Google Shape;252;p38"/>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253" name="Google Shape;253;p38"/>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sp>
        <p:nvSpPr>
          <p:cNvPr id="254" name="Google Shape;254;p38"/>
          <p:cNvSpPr txBox="1"/>
          <p:nvPr/>
        </p:nvSpPr>
        <p:spPr>
          <a:xfrm>
            <a:off x="644501" y="1842805"/>
            <a:ext cx="10922926"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diterpenos pertencem à classe dos terpenos constituídos por 20 átomos de carbono, correspondendo a quatro unidades de isopreno - Tabela 1. Nesse grupo encontra-se uma série de metabólitos importantes farmacologicamente, destacando-se o </a:t>
            </a:r>
            <a:r>
              <a:rPr b="1" i="0" lang="pt-BR" sz="1600" u="none" cap="none" strike="noStrike">
                <a:solidFill>
                  <a:schemeClr val="dk1"/>
                </a:solidFill>
                <a:latin typeface="Helvetica Neue"/>
                <a:ea typeface="Helvetica Neue"/>
                <a:cs typeface="Helvetica Neue"/>
                <a:sym typeface="Helvetica Neue"/>
              </a:rPr>
              <a:t>óleo-resina da Copaíba</a:t>
            </a:r>
            <a:r>
              <a:rPr b="0" i="0" lang="pt-BR" sz="1600" u="none" cap="none" strike="noStrike">
                <a:solidFill>
                  <a:schemeClr val="dk1"/>
                </a:solidFill>
                <a:latin typeface="Helvetica Neue"/>
                <a:ea typeface="Helvetica Neue"/>
                <a:cs typeface="Helvetica Neue"/>
                <a:sym typeface="Helvetica Neue"/>
              </a:rPr>
              <a:t>, planta já citada para o tratamento de feridas em cujos constituintes diterpênicos é atribuída a maioria das propriedades terapêuticas, fato comprovado cientificamente como atividade anti-inflamatória e cicatrizante, além da presença ainda de sesquiterpenos que contribuem também com a atividade antisséptica do produto vegetal. As concentrações e a natureza dos sesquiterpenos e diterpenos podem variar, mas essas duas classes de produtos naturais, e mais nenhuma outra, devem estar sempre presentes nos óleos de copaíba (Veiga Jr. et al., 2005).</a:t>
            </a:r>
            <a:endParaRPr b="0" i="0" sz="1400" u="none" cap="none" strike="noStrike">
              <a:solidFill>
                <a:srgbClr val="000000"/>
              </a:solidFill>
              <a:latin typeface="Arial"/>
              <a:ea typeface="Arial"/>
              <a:cs typeface="Arial"/>
              <a:sym typeface="Arial"/>
            </a:endParaRPr>
          </a:p>
        </p:txBody>
      </p:sp>
      <p:sp>
        <p:nvSpPr>
          <p:cNvPr id="255" name="Google Shape;255;p38"/>
          <p:cNvSpPr txBox="1"/>
          <p:nvPr/>
        </p:nvSpPr>
        <p:spPr>
          <a:xfrm>
            <a:off x="624573" y="1334905"/>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pic>
        <p:nvPicPr>
          <p:cNvPr id="256" name="Google Shape;256;p38"/>
          <p:cNvPicPr preferRelativeResize="0"/>
          <p:nvPr/>
        </p:nvPicPr>
        <p:blipFill rotWithShape="1">
          <a:blip r:embed="rId4">
            <a:alphaModFix/>
          </a:blip>
          <a:srcRect b="0" l="0" r="0" t="0"/>
          <a:stretch/>
        </p:blipFill>
        <p:spPr>
          <a:xfrm>
            <a:off x="10368976" y="4971438"/>
            <a:ext cx="898575" cy="898575"/>
          </a:xfrm>
          <a:prstGeom prst="rect">
            <a:avLst/>
          </a:prstGeom>
          <a:noFill/>
          <a:ln>
            <a:noFill/>
          </a:ln>
        </p:spPr>
      </p:pic>
      <p:sp>
        <p:nvSpPr>
          <p:cNvPr id="257" name="Google Shape;257;p38"/>
          <p:cNvSpPr txBox="1"/>
          <p:nvPr/>
        </p:nvSpPr>
        <p:spPr>
          <a:xfrm>
            <a:off x="842544" y="5469796"/>
            <a:ext cx="9328389" cy="722734"/>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Veja mais sobre este tema nas seguintes aulas ambas na Etapa 2:  Unidade 3 - Monografias de Plantas Medicinais com Potencialidades para o Tratamento de Feridas </a:t>
            </a:r>
            <a:r>
              <a:rPr b="1" i="1" lang="pt-BR" sz="1600" u="none" cap="none" strike="noStrike">
                <a:solidFill>
                  <a:schemeClr val="lt1"/>
                </a:solidFill>
                <a:latin typeface="Helvetica Neue"/>
                <a:ea typeface="Helvetica Neue"/>
                <a:cs typeface="Helvetica Neue"/>
                <a:sym typeface="Helvetica Neue"/>
              </a:rPr>
              <a:t>Copaifera</a:t>
            </a:r>
            <a:r>
              <a:rPr b="1" i="0" lang="pt-BR" sz="1600" u="none" cap="none" strike="noStrike">
                <a:solidFill>
                  <a:schemeClr val="lt1"/>
                </a:solidFill>
                <a:latin typeface="Helvetica Neue"/>
                <a:ea typeface="Helvetica Neue"/>
                <a:cs typeface="Helvetica Neue"/>
                <a:sym typeface="Helvetica Neue"/>
              </a:rPr>
              <a:t> spp</a:t>
            </a:r>
            <a:endParaRPr b="1" i="0" sz="16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dafd6fc63a_0_1"/>
          <p:cNvPicPr preferRelativeResize="0"/>
          <p:nvPr/>
        </p:nvPicPr>
        <p:blipFill rotWithShape="1">
          <a:blip r:embed="rId3">
            <a:alphaModFix/>
          </a:blip>
          <a:srcRect b="0" l="0" r="0" t="0"/>
          <a:stretch/>
        </p:blipFill>
        <p:spPr>
          <a:xfrm>
            <a:off x="6288642" y="2330942"/>
            <a:ext cx="5169471" cy="3192146"/>
          </a:xfrm>
          <a:prstGeom prst="rect">
            <a:avLst/>
          </a:prstGeom>
          <a:noFill/>
          <a:ln>
            <a:noFill/>
          </a:ln>
        </p:spPr>
      </p:pic>
      <p:pic>
        <p:nvPicPr>
          <p:cNvPr id="264" name="Google Shape;264;gdafd6fc63a_0_1"/>
          <p:cNvPicPr preferRelativeResize="0"/>
          <p:nvPr/>
        </p:nvPicPr>
        <p:blipFill rotWithShape="1">
          <a:blip r:embed="rId4">
            <a:alphaModFix/>
          </a:blip>
          <a:srcRect b="0" l="0" r="0" t="0"/>
          <a:stretch/>
        </p:blipFill>
        <p:spPr>
          <a:xfrm>
            <a:off x="733887" y="2330949"/>
            <a:ext cx="4757993" cy="3192146"/>
          </a:xfrm>
          <a:prstGeom prst="rect">
            <a:avLst/>
          </a:prstGeom>
          <a:noFill/>
          <a:ln>
            <a:noFill/>
          </a:ln>
        </p:spPr>
      </p:pic>
      <p:sp>
        <p:nvSpPr>
          <p:cNvPr id="265" name="Google Shape;265;gdafd6fc63a_0_1"/>
          <p:cNvSpPr txBox="1"/>
          <p:nvPr/>
        </p:nvSpPr>
        <p:spPr>
          <a:xfrm>
            <a:off x="733886" y="5523088"/>
            <a:ext cx="4757993"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extração do óleo da copaíba</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Diego Lourenço Gurgel/Flickr</a:t>
            </a:r>
            <a:endParaRPr b="0" i="0" sz="1200" u="none" cap="none" strike="noStrike">
              <a:solidFill>
                <a:schemeClr val="dk1"/>
              </a:solidFill>
              <a:latin typeface="Helvetica Neue"/>
              <a:ea typeface="Helvetica Neue"/>
              <a:cs typeface="Helvetica Neue"/>
              <a:sym typeface="Helvetica Neue"/>
            </a:endParaRPr>
          </a:p>
        </p:txBody>
      </p:sp>
      <p:sp>
        <p:nvSpPr>
          <p:cNvPr id="266" name="Google Shape;266;gdafd6fc63a_0_1"/>
          <p:cNvSpPr txBox="1"/>
          <p:nvPr/>
        </p:nvSpPr>
        <p:spPr>
          <a:xfrm>
            <a:off x="6288641" y="5523088"/>
            <a:ext cx="5169471"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semente da copaíba</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Frutos Atrativos do Cerrado/Flickr</a:t>
            </a:r>
            <a:endParaRPr b="0" i="0" sz="1200" u="none" cap="none" strike="noStrike">
              <a:solidFill>
                <a:schemeClr val="dk1"/>
              </a:solidFill>
              <a:latin typeface="Helvetica Neue"/>
              <a:ea typeface="Helvetica Neue"/>
              <a:cs typeface="Helvetica Neue"/>
              <a:sym typeface="Helvetica Neue"/>
            </a:endParaRPr>
          </a:p>
        </p:txBody>
      </p:sp>
      <p:sp>
        <p:nvSpPr>
          <p:cNvPr id="267" name="Google Shape;267;gdafd6fc63a_0_1"/>
          <p:cNvSpPr txBox="1"/>
          <p:nvPr/>
        </p:nvSpPr>
        <p:spPr>
          <a:xfrm>
            <a:off x="624573" y="1334905"/>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nvSpPr>
        <p:spPr>
          <a:xfrm>
            <a:off x="624573" y="1842805"/>
            <a:ext cx="6611100" cy="4402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Recentes pesquisas têm sido dedicadas aos triterpenos e, para uma maior compreensão, citamos o exemplo da planta </a:t>
            </a:r>
            <a:r>
              <a:rPr b="0" i="1" lang="pt-BR" sz="1600" u="none" cap="none" strike="noStrike">
                <a:solidFill>
                  <a:schemeClr val="dk1"/>
                </a:solidFill>
                <a:latin typeface="Helvetica Neue"/>
                <a:ea typeface="Helvetica Neue"/>
                <a:cs typeface="Helvetica Neue"/>
                <a:sym typeface="Helvetica Neue"/>
              </a:rPr>
              <a:t>Centella asi</a:t>
            </a:r>
            <a:r>
              <a:rPr i="1" lang="pt-BR" sz="1600">
                <a:solidFill>
                  <a:schemeClr val="dk1"/>
                </a:solidFill>
                <a:latin typeface="Helvetica Neue"/>
                <a:ea typeface="Helvetica Neue"/>
                <a:cs typeface="Helvetica Neue"/>
                <a:sym typeface="Helvetica Neue"/>
              </a:rPr>
              <a:t>a</a:t>
            </a:r>
            <a:r>
              <a:rPr b="0" i="1" lang="pt-BR" sz="1600" u="none" cap="none" strike="noStrike">
                <a:solidFill>
                  <a:schemeClr val="dk1"/>
                </a:solidFill>
                <a:latin typeface="Helvetica Neue"/>
                <a:ea typeface="Helvetica Neue"/>
                <a:cs typeface="Helvetica Neue"/>
                <a:sym typeface="Helvetica Neue"/>
              </a:rPr>
              <a:t>tica</a:t>
            </a:r>
            <a:r>
              <a:rPr b="0" i="0" lang="pt-BR" sz="1600" u="none" cap="none" strike="noStrike">
                <a:solidFill>
                  <a:schemeClr val="dk1"/>
                </a:solidFill>
                <a:latin typeface="Helvetica Neue"/>
                <a:ea typeface="Helvetica Neue"/>
                <a:cs typeface="Helvetica Neue"/>
                <a:sym typeface="Helvetica Neue"/>
              </a:rPr>
              <a:t> </a:t>
            </a:r>
            <a:r>
              <a:rPr b="0" lang="pt-BR" sz="1600" u="none" cap="none" strike="noStrike">
                <a:solidFill>
                  <a:schemeClr val="dk1"/>
                </a:solidFill>
                <a:latin typeface="Helvetica Neue"/>
                <a:ea typeface="Helvetica Neue"/>
                <a:cs typeface="Helvetica Neue"/>
                <a:sym typeface="Helvetica Neue"/>
              </a:rPr>
              <a:t>L</a:t>
            </a:r>
            <a:r>
              <a:rPr b="0" i="0" lang="pt-BR" sz="1600" u="none" cap="none" strike="noStrike">
                <a:solidFill>
                  <a:schemeClr val="dk1"/>
                </a:solidFill>
                <a:latin typeface="Helvetica Neue"/>
                <a:ea typeface="Helvetica Neue"/>
                <a:cs typeface="Helvetica Neue"/>
                <a:sym typeface="Helvetica Neue"/>
              </a:rPr>
              <a:t>., mencionada em nosso curso como coadjuvante no tratamento de feridas. 	</a:t>
            </a:r>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ácidos madasiático (VII) e asiático (VIII) são componentes de extratos triterpênicos padronizados de </a:t>
            </a:r>
            <a:r>
              <a:rPr b="0" i="1" lang="pt-BR" sz="1600" u="none" cap="none" strike="noStrike">
                <a:solidFill>
                  <a:schemeClr val="dk1"/>
                </a:solidFill>
                <a:latin typeface="Helvetica Neue"/>
                <a:ea typeface="Helvetica Neue"/>
                <a:cs typeface="Helvetica Neue"/>
                <a:sym typeface="Helvetica Neue"/>
              </a:rPr>
              <a:t>Centella asi</a:t>
            </a:r>
            <a:r>
              <a:rPr i="1" lang="pt-BR" sz="1600">
                <a:solidFill>
                  <a:schemeClr val="dk1"/>
                </a:solidFill>
                <a:latin typeface="Helvetica Neue"/>
                <a:ea typeface="Helvetica Neue"/>
                <a:cs typeface="Helvetica Neue"/>
                <a:sym typeface="Helvetica Neue"/>
              </a:rPr>
              <a:t>a</a:t>
            </a:r>
            <a:r>
              <a:rPr b="0" i="1" lang="pt-BR" sz="1600" u="none" cap="none" strike="noStrike">
                <a:solidFill>
                  <a:schemeClr val="dk1"/>
                </a:solidFill>
                <a:latin typeface="Helvetica Neue"/>
                <a:ea typeface="Helvetica Neue"/>
                <a:cs typeface="Helvetica Neue"/>
                <a:sym typeface="Helvetica Neue"/>
              </a:rPr>
              <a:t>tica</a:t>
            </a:r>
            <a:r>
              <a:rPr b="0" i="0" lang="pt-BR" sz="1600" u="none" cap="none" strike="noStrike">
                <a:solidFill>
                  <a:schemeClr val="dk1"/>
                </a:solidFill>
                <a:latin typeface="Helvetica Neue"/>
                <a:ea typeface="Helvetica Neue"/>
                <a:cs typeface="Helvetica Neue"/>
                <a:sym typeface="Helvetica Neue"/>
              </a:rPr>
              <a:t> L. (sinonímia </a:t>
            </a:r>
            <a:r>
              <a:rPr b="0" i="1" lang="pt-BR" sz="1600" u="none" cap="none" strike="noStrike">
                <a:solidFill>
                  <a:schemeClr val="dk1"/>
                </a:solidFill>
                <a:latin typeface="Helvetica Neue"/>
                <a:ea typeface="Helvetica Neue"/>
                <a:cs typeface="Helvetica Neue"/>
                <a:sym typeface="Helvetica Neue"/>
              </a:rPr>
              <a:t>Hydrocotyle asiatica</a:t>
            </a:r>
            <a:r>
              <a:rPr b="0" i="0" lang="pt-BR" sz="1600" u="none" cap="none" strike="noStrike">
                <a:solidFill>
                  <a:schemeClr val="dk1"/>
                </a:solidFill>
                <a:latin typeface="Helvetica Neue"/>
                <a:ea typeface="Helvetica Neue"/>
                <a:cs typeface="Helvetica Neue"/>
                <a:sym typeface="Helvetica Neue"/>
              </a:rPr>
              <a:t> </a:t>
            </a:r>
            <a:r>
              <a:rPr b="0" lang="pt-BR" sz="1600" u="none" cap="none" strike="noStrike">
                <a:solidFill>
                  <a:schemeClr val="dk1"/>
                </a:solidFill>
                <a:latin typeface="Helvetica Neue"/>
                <a:ea typeface="Helvetica Neue"/>
                <a:cs typeface="Helvetica Neue"/>
                <a:sym typeface="Helvetica Neue"/>
              </a:rPr>
              <a:t>L</a:t>
            </a:r>
            <a:r>
              <a:rPr b="0" i="1" lang="pt-BR" sz="1600" u="none" cap="none" strike="noStrike">
                <a:solidFill>
                  <a:schemeClr val="dk1"/>
                </a:solidFill>
                <a:latin typeface="Helvetica Neue"/>
                <a:ea typeface="Helvetica Neue"/>
                <a:cs typeface="Helvetica Neue"/>
                <a:sym typeface="Helvetica Neue"/>
              </a:rPr>
              <a:t>.</a:t>
            </a:r>
            <a:r>
              <a:rPr b="0" i="0" lang="pt-BR" sz="1600" u="none" cap="none" strike="noStrike">
                <a:solidFill>
                  <a:schemeClr val="dk1"/>
                </a:solidFill>
                <a:latin typeface="Helvetica Neue"/>
                <a:ea typeface="Helvetica Neue"/>
                <a:cs typeface="Helvetica Neue"/>
                <a:sym typeface="Helvetica Neue"/>
              </a:rPr>
              <a:t>). Atuam como reguladores do tecido conjuntivo e ativantes dos fibroblastos, equilibrando, assim, quando alterada, a produção das fibras colágenas, sobretudo no nível da derme e das paredes venosas. Possuem também efeito antibacteriano, anti-inflamatório e cicatrizante. </a:t>
            </a:r>
            <a:endParaRPr b="0" i="0" sz="1400" u="none" cap="none" strike="noStrike">
              <a:solidFill>
                <a:srgbClr val="000000"/>
              </a:solidFill>
              <a:latin typeface="Arial"/>
              <a:ea typeface="Arial"/>
              <a:cs typeface="Arial"/>
              <a:sym typeface="Arial"/>
            </a:endParaRPr>
          </a:p>
        </p:txBody>
      </p:sp>
      <p:pic>
        <p:nvPicPr>
          <p:cNvPr id="274" name="Google Shape;274;p39"/>
          <p:cNvPicPr preferRelativeResize="0"/>
          <p:nvPr/>
        </p:nvPicPr>
        <p:blipFill rotWithShape="1">
          <a:blip r:embed="rId3">
            <a:alphaModFix/>
          </a:blip>
          <a:srcRect b="0" l="31914" r="0" t="0"/>
          <a:stretch/>
        </p:blipFill>
        <p:spPr>
          <a:xfrm>
            <a:off x="7549815" y="2035042"/>
            <a:ext cx="4017612" cy="3325389"/>
          </a:xfrm>
          <a:prstGeom prst="rect">
            <a:avLst/>
          </a:prstGeom>
          <a:noFill/>
          <a:ln>
            <a:noFill/>
          </a:ln>
        </p:spPr>
      </p:pic>
      <p:sp>
        <p:nvSpPr>
          <p:cNvPr id="275" name="Google Shape;275;p39"/>
          <p:cNvSpPr txBox="1"/>
          <p:nvPr/>
        </p:nvSpPr>
        <p:spPr>
          <a:xfrm>
            <a:off x="7549814" y="5360431"/>
            <a:ext cx="40005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a:t>
            </a:r>
            <a:r>
              <a:rPr b="0" i="1" lang="pt-BR" sz="1200" u="none" cap="none" strike="noStrike">
                <a:solidFill>
                  <a:srgbClr val="191B26"/>
                </a:solidFill>
                <a:latin typeface="Helvetica Neue"/>
                <a:ea typeface="Helvetica Neue"/>
                <a:cs typeface="Helvetica Neue"/>
                <a:sym typeface="Helvetica Neue"/>
              </a:rPr>
              <a:t>Centella asiatica</a:t>
            </a:r>
            <a:r>
              <a:rPr b="0" i="0" lang="pt-BR" sz="1200" u="none" cap="none" strike="noStrike">
                <a:solidFill>
                  <a:srgbClr val="191B26"/>
                </a:solidFill>
                <a:latin typeface="Helvetica Neue"/>
                <a:ea typeface="Helvetica Neue"/>
                <a:cs typeface="Helvetica Neue"/>
                <a:sym typeface="Helvetica Neue"/>
              </a:rPr>
              <a:t> L.</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 de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Bishnu Sarangi</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76" name="Google Shape;276;p39"/>
          <p:cNvSpPr txBox="1"/>
          <p:nvPr/>
        </p:nvSpPr>
        <p:spPr>
          <a:xfrm>
            <a:off x="624573" y="1334905"/>
            <a:ext cx="6895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6. METABÓLITOS SECUNDÁRIOS - TERPENOS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nvSpPr>
        <p:spPr>
          <a:xfrm>
            <a:off x="685622" y="2624044"/>
            <a:ext cx="6430800" cy="3294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plantas medicinais mais utilizadas no tratamento de feridas, com propriedades anti-inflamatórias </a:t>
            </a:r>
            <a:r>
              <a:rPr b="0" i="0" lang="pt-BR" sz="1600" u="none" cap="none" strike="noStrike">
                <a:solidFill>
                  <a:schemeClr val="dk1"/>
                </a:solidFill>
                <a:latin typeface="Helvetica Neue"/>
                <a:ea typeface="Helvetica Neue"/>
                <a:cs typeface="Helvetica Neue"/>
                <a:sym typeface="Helvetica Neue"/>
              </a:rPr>
              <a:t>e cicatrizantes são as constituídas pelos </a:t>
            </a:r>
            <a:r>
              <a:rPr lang="pt-BR" sz="1600">
                <a:solidFill>
                  <a:schemeClr val="dk1"/>
                </a:solidFill>
                <a:latin typeface="Helvetica Neue"/>
                <a:ea typeface="Helvetica Neue"/>
                <a:cs typeface="Helvetica Neue"/>
                <a:sym typeface="Helvetica Neue"/>
              </a:rPr>
              <a:t>seguintes </a:t>
            </a:r>
            <a:r>
              <a:rPr b="0" i="0" lang="pt-BR" sz="1600" u="none" cap="none" strike="noStrike">
                <a:solidFill>
                  <a:schemeClr val="dk1"/>
                </a:solidFill>
                <a:latin typeface="Helvetica Neue"/>
                <a:ea typeface="Helvetica Neue"/>
                <a:cs typeface="Helvetica Neue"/>
                <a:sym typeface="Helvetica Neue"/>
              </a:rPr>
              <a:t>compostos fenólicos: </a:t>
            </a:r>
            <a:r>
              <a:rPr b="0" i="0"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4"/>
                  </a:ext>
                </a:extLst>
              </a:rPr>
              <a:t>flavon</a:t>
            </a:r>
            <a:r>
              <a:rPr lang="pt-BR" sz="1600">
                <a:solidFill>
                  <a:schemeClr val="dk1"/>
                </a:solidFill>
                <a:latin typeface="Helvetica Neue"/>
                <a:ea typeface="Helvetica Neue"/>
                <a:cs typeface="Helvetica Neue"/>
                <a:sym typeface="Helvetica Neue"/>
                <a:extLst>
                  <a:ext uri="http://customooxmlschemas.google.com/">
                    <go:slidesCustomData xmlns:go="http://customooxmlschemas.google.com/" textRoundtripDataId="5"/>
                  </a:ext>
                </a:extLst>
              </a:rPr>
              <a:t>o</a:t>
            </a:r>
            <a:r>
              <a:rPr b="0" i="0"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6"/>
                  </a:ext>
                </a:extLst>
              </a:rPr>
              <a:t>ides</a:t>
            </a:r>
            <a:r>
              <a:rPr b="0" i="0" lang="pt-BR" sz="1600" u="none" cap="none" strike="noStrike">
                <a:solidFill>
                  <a:schemeClr val="dk1"/>
                </a:solidFill>
                <a:latin typeface="Helvetica Neue"/>
                <a:ea typeface="Helvetica Neue"/>
                <a:cs typeface="Helvetica Neue"/>
                <a:sym typeface="Helvetica Neue"/>
              </a:rPr>
              <a:t> e/ou taninos.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dk1"/>
                </a:solidFill>
                <a:latin typeface="Helvetica Neue"/>
                <a:ea typeface="Helvetica Neue"/>
                <a:cs typeface="Helvetica Neue"/>
                <a:sym typeface="Helvetica Neue"/>
              </a:rPr>
              <a:t>Por quê? </a:t>
            </a:r>
            <a:r>
              <a:rPr b="0" i="0" lang="pt-BR" sz="1600" u="none" cap="none" strike="noStrike">
                <a:solidFill>
                  <a:schemeClr val="dk1"/>
                </a:solidFill>
                <a:latin typeface="Helvetica Neue"/>
                <a:ea typeface="Helvetica Neue"/>
                <a:cs typeface="Helvetica Neue"/>
                <a:sym typeface="Helvetica Neue"/>
              </a:rPr>
              <a:t>Existe uma relação entre estrutura química co</a:t>
            </a:r>
            <a:r>
              <a:rPr b="0" i="0" lang="pt-BR" sz="1600" u="none" cap="none" strike="noStrike">
                <a:solidFill>
                  <a:schemeClr val="dk1"/>
                </a:solidFill>
                <a:latin typeface="Helvetica Neue"/>
                <a:ea typeface="Helvetica Neue"/>
                <a:cs typeface="Helvetica Neue"/>
                <a:sym typeface="Helvetica Neue"/>
              </a:rPr>
              <a:t>m atividade farmacológica e interação com os mecanismos de ação. Observe a constituição química das plantas medicinais apresentadas no curso, utilizadas em feridas e relacione os seus constituintes químicos com as atividades farmacológicas. </a:t>
            </a:r>
            <a:endParaRPr b="0" i="0" sz="1600" u="none" cap="none" strike="noStrike">
              <a:solidFill>
                <a:schemeClr val="dk1"/>
              </a:solidFill>
              <a:latin typeface="Helvetica Neue"/>
              <a:ea typeface="Helvetica Neue"/>
              <a:cs typeface="Helvetica Neue"/>
              <a:sym typeface="Helvetica Neue"/>
            </a:endParaRPr>
          </a:p>
        </p:txBody>
      </p:sp>
      <p:sp>
        <p:nvSpPr>
          <p:cNvPr id="283" name="Google Shape;283;p40"/>
          <p:cNvSpPr txBox="1"/>
          <p:nvPr/>
        </p:nvSpPr>
        <p:spPr>
          <a:xfrm>
            <a:off x="606109" y="1347764"/>
            <a:ext cx="10246200" cy="3617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7. COMPOSTOS FENÓLICOS</a:t>
            </a:r>
            <a:endParaRPr b="0" i="0" sz="2000" u="none" cap="none" strike="noStrike">
              <a:solidFill>
                <a:srgbClr val="367D55"/>
              </a:solidFill>
              <a:latin typeface="Arial"/>
              <a:ea typeface="Arial"/>
              <a:cs typeface="Arial"/>
              <a:sym typeface="Arial"/>
            </a:endParaRPr>
          </a:p>
        </p:txBody>
      </p:sp>
      <p:pic>
        <p:nvPicPr>
          <p:cNvPr id="284" name="Google Shape;284;p40"/>
          <p:cNvPicPr preferRelativeResize="0"/>
          <p:nvPr/>
        </p:nvPicPr>
        <p:blipFill rotWithShape="1">
          <a:blip r:embed="rId3">
            <a:alphaModFix/>
          </a:blip>
          <a:srcRect b="0" l="0" r="0" t="0"/>
          <a:stretch/>
        </p:blipFill>
        <p:spPr>
          <a:xfrm>
            <a:off x="7522157" y="2779783"/>
            <a:ext cx="3917961" cy="310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nvSpPr>
        <p:spPr>
          <a:xfrm>
            <a:off x="606109" y="2026287"/>
            <a:ext cx="10923300" cy="4032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flavon</a:t>
            </a:r>
            <a:r>
              <a:rPr lang="pt-BR" sz="1600">
                <a:solidFill>
                  <a:schemeClr val="dk1"/>
                </a:solidFill>
                <a:latin typeface="Helvetica Neue"/>
                <a:ea typeface="Helvetica Neue"/>
                <a:cs typeface="Helvetica Neue"/>
                <a:sym typeface="Helvetica Neue"/>
              </a:rPr>
              <a:t>o</a:t>
            </a:r>
            <a:r>
              <a:rPr b="0" i="0" lang="pt-BR" sz="1600" u="none" cap="none" strike="noStrike">
                <a:solidFill>
                  <a:schemeClr val="dk1"/>
                </a:solidFill>
                <a:latin typeface="Helvetica Neue"/>
                <a:ea typeface="Helvetica Neue"/>
                <a:cs typeface="Helvetica Neue"/>
                <a:sym typeface="Helvetica Neue"/>
              </a:rPr>
              <a:t>ides são conhecidos pelos seus efeitos </a:t>
            </a:r>
            <a:r>
              <a:rPr b="0" i="0"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7"/>
                  </a:ext>
                </a:extLst>
              </a:rPr>
              <a:t>anti-inflamatórios</a:t>
            </a:r>
            <a:r>
              <a:rPr b="0" i="0" lang="pt-BR" sz="1600" u="none" cap="none" strike="noStrike">
                <a:solidFill>
                  <a:schemeClr val="dk1"/>
                </a:solidFill>
                <a:latin typeface="Helvetica Neue"/>
                <a:ea typeface="Helvetica Neue"/>
                <a:cs typeface="Helvetica Neue"/>
                <a:sym typeface="Helvetica Neue"/>
              </a:rPr>
              <a:t>, antialérgicos e vasoprotetores. Rutina e hesperidina são importantes flavon</a:t>
            </a:r>
            <a:r>
              <a:rPr lang="pt-BR" sz="1600">
                <a:solidFill>
                  <a:schemeClr val="dk1"/>
                </a:solidFill>
                <a:latin typeface="Helvetica Neue"/>
                <a:ea typeface="Helvetica Neue"/>
                <a:cs typeface="Helvetica Neue"/>
                <a:sym typeface="Helvetica Neue"/>
              </a:rPr>
              <a:t>o</a:t>
            </a:r>
            <a:r>
              <a:rPr b="0" i="0" lang="pt-BR" sz="1600" u="none" cap="none" strike="noStrike">
                <a:solidFill>
                  <a:schemeClr val="dk1"/>
                </a:solidFill>
                <a:latin typeface="Helvetica Neue"/>
                <a:ea typeface="Helvetica Neue"/>
                <a:cs typeface="Helvetica Neue"/>
                <a:sym typeface="Helvetica Neue"/>
              </a:rPr>
              <a:t>ides empregados em tratamentos de fragilidade capilar. Os flavon</a:t>
            </a:r>
            <a:r>
              <a:rPr lang="pt-BR" sz="1600">
                <a:solidFill>
                  <a:schemeClr val="dk1"/>
                </a:solidFill>
                <a:latin typeface="Helvetica Neue"/>
                <a:ea typeface="Helvetica Neue"/>
                <a:cs typeface="Helvetica Neue"/>
                <a:sym typeface="Helvetica Neue"/>
              </a:rPr>
              <a:t>o</a:t>
            </a:r>
            <a:r>
              <a:rPr b="0" i="0" lang="pt-BR" sz="1600" u="none" cap="none" strike="noStrike">
                <a:solidFill>
                  <a:schemeClr val="dk1"/>
                </a:solidFill>
                <a:latin typeface="Helvetica Neue"/>
                <a:ea typeface="Helvetica Neue"/>
                <a:cs typeface="Helvetica Neue"/>
                <a:sym typeface="Helvetica Neue"/>
              </a:rPr>
              <a:t>ides aumentam a absorção de vitamina C, agem sinergicamente na proteção das estruturas dos capilares, portanto os dois podem ser administrados juntos.</a:t>
            </a:r>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atividade anti-inflamatória dessa classe de substâncias vem sendo investigada devido ao poder que alguns compostos fenólicos possuem em inibir as vias de ciclooxigenase (COX) e lipoxigenase, as quais desempenham um papel importante como mediadores inflamatórios (SIMÕES et al., 1988; FERRANDIZ; ALCARAZ, 1991).</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flavonoide quercetina possui propriedades anti-inflamatórias, anticarcinogênicas, antivirais e  antioxidantes. Age reduzindo a formação de placas gordurosas nas artérias e no combate às alergias.</a:t>
            </a:r>
            <a:endParaRPr b="0" i="0" sz="1400" u="none" cap="none" strike="noStrike">
              <a:solidFill>
                <a:srgbClr val="000000"/>
              </a:solidFill>
              <a:latin typeface="Arial"/>
              <a:ea typeface="Arial"/>
              <a:cs typeface="Arial"/>
              <a:sym typeface="Arial"/>
            </a:endParaRPr>
          </a:p>
        </p:txBody>
      </p:sp>
      <p:sp>
        <p:nvSpPr>
          <p:cNvPr id="291" name="Google Shape;291;p41"/>
          <p:cNvSpPr txBox="1"/>
          <p:nvPr/>
        </p:nvSpPr>
        <p:spPr>
          <a:xfrm>
            <a:off x="606109" y="1347764"/>
            <a:ext cx="10246200" cy="3617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47E58"/>
                </a:solidFill>
                <a:latin typeface="Helvetica Neue"/>
                <a:ea typeface="Helvetica Neue"/>
                <a:cs typeface="Helvetica Neue"/>
                <a:sym typeface="Helvetica Neue"/>
              </a:rPr>
              <a:t>7. COMPOSTOS FENÓLICOS - </a:t>
            </a:r>
            <a:r>
              <a:rPr b="1" i="0" lang="pt-BR" sz="2000" u="none" cap="none" strike="noStrike">
                <a:solidFill>
                  <a:srgbClr val="347E58"/>
                </a:solidFill>
                <a:latin typeface="Helvetica Neue"/>
                <a:ea typeface="Helvetica Neue"/>
                <a:cs typeface="Helvetica Neue"/>
                <a:sym typeface="Helvetica Neue"/>
                <a:extLst>
                  <a:ext uri="http://customooxmlschemas.google.com/">
                    <go:slidesCustomData xmlns:go="http://customooxmlschemas.google.com/" textRoundtripDataId="8"/>
                  </a:ext>
                </a:extLst>
              </a:rPr>
              <a:t>FLAVON</a:t>
            </a:r>
            <a:r>
              <a:rPr b="1" lang="pt-BR" sz="2000">
                <a:solidFill>
                  <a:srgbClr val="347E58"/>
                </a:solidFill>
                <a:latin typeface="Helvetica Neue"/>
                <a:ea typeface="Helvetica Neue"/>
                <a:cs typeface="Helvetica Neue"/>
                <a:sym typeface="Helvetica Neue"/>
                <a:extLst>
                  <a:ext uri="http://customooxmlschemas.google.com/">
                    <go:slidesCustomData xmlns:go="http://customooxmlschemas.google.com/" textRoundtripDataId="9"/>
                  </a:ext>
                </a:extLst>
              </a:rPr>
              <a:t>O</a:t>
            </a:r>
            <a:r>
              <a:rPr b="1" i="0" lang="pt-BR" sz="2000" u="none" cap="none" strike="noStrike">
                <a:solidFill>
                  <a:srgbClr val="347E58"/>
                </a:solidFill>
                <a:latin typeface="Helvetica Neue"/>
                <a:ea typeface="Helvetica Neue"/>
                <a:cs typeface="Helvetica Neue"/>
                <a:sym typeface="Helvetica Neue"/>
                <a:extLst>
                  <a:ext uri="http://customooxmlschemas.google.com/">
                    <go:slidesCustomData xmlns:go="http://customooxmlschemas.google.com/" textRoundtripDataId="10"/>
                  </a:ext>
                </a:extLst>
              </a:rPr>
              <a:t>IDES</a:t>
            </a:r>
            <a:endParaRPr b="0" i="0" sz="2000" u="none" cap="none" strike="noStrike">
              <a:solidFill>
                <a:srgbClr val="347E5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dafd6fc63a_0_29"/>
          <p:cNvSpPr txBox="1"/>
          <p:nvPr/>
        </p:nvSpPr>
        <p:spPr>
          <a:xfrm>
            <a:off x="642300" y="2039354"/>
            <a:ext cx="5930778" cy="38787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Taninos são substâncias complexas, </a:t>
            </a:r>
            <a:r>
              <a:rPr b="1" i="0" lang="pt-BR" sz="1600" u="none" cap="none" strike="noStrike">
                <a:solidFill>
                  <a:schemeClr val="dk1"/>
                </a:solidFill>
                <a:latin typeface="Helvetica Neue"/>
                <a:ea typeface="Helvetica Neue"/>
                <a:cs typeface="Helvetica Neue"/>
                <a:sym typeface="Helvetica Neue"/>
              </a:rPr>
              <a:t>polifenóis de origem vegetal</a:t>
            </a:r>
            <a:r>
              <a:rPr b="0" i="0" lang="pt-BR" sz="1600" u="none" cap="none" strike="noStrike">
                <a:solidFill>
                  <a:schemeClr val="dk1"/>
                </a:solidFill>
                <a:latin typeface="Helvetica Neue"/>
                <a:ea typeface="Helvetica Neue"/>
                <a:cs typeface="Helvetica Neue"/>
                <a:sym typeface="Helvetica Neue"/>
              </a:rPr>
              <a:t>, com pesos moleculares geralmente entre 500 e 3000, os quais possuem a propriedade de se combinarem e precipitarem proteínas de pele de animal, evitando sua putrefação e, consequentemente, transformando-as em couro.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Dessa forma, a palavra tanino é largamente usada, particularmente em literatura botânica, originalmente derivada do termo “tanante”, o que acaba por provocar o material vegetal a produzir couro a partir de peles.</a:t>
            </a:r>
            <a:endParaRPr b="0" i="0" sz="1400" u="none" cap="none" strike="noStrike">
              <a:solidFill>
                <a:srgbClr val="000000"/>
              </a:solidFill>
              <a:latin typeface="Arial"/>
              <a:ea typeface="Arial"/>
              <a:cs typeface="Arial"/>
              <a:sym typeface="Arial"/>
            </a:endParaRPr>
          </a:p>
        </p:txBody>
      </p:sp>
      <p:sp>
        <p:nvSpPr>
          <p:cNvPr id="298" name="Google Shape;298;gdafd6fc63a_0_29"/>
          <p:cNvSpPr txBox="1"/>
          <p:nvPr/>
        </p:nvSpPr>
        <p:spPr>
          <a:xfrm>
            <a:off x="611435" y="1331467"/>
            <a:ext cx="10246200" cy="4178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7.2. COMPOSTOS FENÓLICOS - TANINOS</a:t>
            </a:r>
            <a:endParaRPr b="0" i="0" sz="2000" u="none" cap="none" strike="noStrike">
              <a:solidFill>
                <a:srgbClr val="367D55"/>
              </a:solidFill>
              <a:latin typeface="Arial"/>
              <a:ea typeface="Arial"/>
              <a:cs typeface="Arial"/>
              <a:sym typeface="Arial"/>
            </a:endParaRPr>
          </a:p>
        </p:txBody>
      </p:sp>
      <p:pic>
        <p:nvPicPr>
          <p:cNvPr id="299" name="Google Shape;299;gdafd6fc63a_0_29"/>
          <p:cNvPicPr preferRelativeResize="0"/>
          <p:nvPr/>
        </p:nvPicPr>
        <p:blipFill rotWithShape="1">
          <a:blip r:embed="rId3">
            <a:alphaModFix/>
          </a:blip>
          <a:srcRect b="0" l="12746" r="11572" t="0"/>
          <a:stretch/>
        </p:blipFill>
        <p:spPr>
          <a:xfrm>
            <a:off x="7101783" y="2233268"/>
            <a:ext cx="4096304" cy="3628032"/>
          </a:xfrm>
          <a:prstGeom prst="rect">
            <a:avLst/>
          </a:prstGeom>
          <a:noFill/>
          <a:ln>
            <a:noFill/>
          </a:ln>
        </p:spPr>
      </p:pic>
      <p:sp>
        <p:nvSpPr>
          <p:cNvPr id="300" name="Google Shape;300;gdafd6fc63a_0_29"/>
          <p:cNvSpPr txBox="1"/>
          <p:nvPr/>
        </p:nvSpPr>
        <p:spPr>
          <a:xfrm>
            <a:off x="7101783" y="5861300"/>
            <a:ext cx="4096303"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Hammamélis</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a:t>
            </a:r>
            <a:r>
              <a:rPr b="0" i="0" lang="pt-BR" sz="1200" u="sng" cap="none" strike="noStrike">
                <a:solidFill>
                  <a:schemeClr val="dk1"/>
                </a:solidFill>
                <a:latin typeface="Helvetica Neue"/>
                <a:ea typeface="Helvetica Neue"/>
                <a:cs typeface="Helvetica Neue"/>
                <a:sym typeface="Helvetica Neue"/>
                <a:hlinkClick r:id="rId4">
                  <a:extLst>
                    <a:ext uri="{A12FA001-AC4F-418D-AE19-62706E023703}">
                      <ahyp:hlinkClr val="tx"/>
                    </a:ext>
                  </a:extLst>
                </a:hlinkClick>
              </a:rPr>
              <a:t>Manfred Richter</a:t>
            </a:r>
            <a:r>
              <a:rPr b="0" i="0" lang="pt-BR" sz="1200" u="none" cap="none" strike="noStrike">
                <a:solidFill>
                  <a:schemeClr val="dk1"/>
                </a:solidFill>
                <a:latin typeface="Helvetica Neue"/>
                <a:ea typeface="Helvetica Neue"/>
                <a:cs typeface="Helvetica Neue"/>
                <a:sym typeface="Helvetica Neue"/>
              </a:rPr>
              <a:t> por </a:t>
            </a:r>
            <a:r>
              <a:rPr b="0" i="0" lang="pt-BR" sz="1200" u="sng" cap="none" strike="noStrike">
                <a:solidFill>
                  <a:schemeClr val="dk1"/>
                </a:solidFill>
                <a:latin typeface="Helvetica Neue"/>
                <a:ea typeface="Helvetica Neue"/>
                <a:cs typeface="Helvetica Neue"/>
                <a:sym typeface="Helvetica Neue"/>
                <a:hlinkClick r:id="rId5">
                  <a:extLst>
                    <a:ext uri="{A12FA001-AC4F-418D-AE19-62706E023703}">
                      <ahyp:hlinkClr val="tx"/>
                    </a:ext>
                  </a:extLst>
                </a:hlinkClick>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42"/>
          <p:cNvGrpSpPr/>
          <p:nvPr/>
        </p:nvGrpSpPr>
        <p:grpSpPr>
          <a:xfrm>
            <a:off x="1463995" y="4373216"/>
            <a:ext cx="9290231" cy="1793715"/>
            <a:chOff x="1463995" y="4373216"/>
            <a:chExt cx="9290231" cy="1793715"/>
          </a:xfrm>
        </p:grpSpPr>
        <p:grpSp>
          <p:nvGrpSpPr>
            <p:cNvPr id="307" name="Google Shape;307;p42"/>
            <p:cNvGrpSpPr/>
            <p:nvPr/>
          </p:nvGrpSpPr>
          <p:grpSpPr>
            <a:xfrm>
              <a:off x="2630186" y="4373216"/>
              <a:ext cx="8124040" cy="1793715"/>
              <a:chOff x="933121" y="4130022"/>
              <a:chExt cx="8706043" cy="2044222"/>
            </a:xfrm>
          </p:grpSpPr>
          <p:pic>
            <p:nvPicPr>
              <p:cNvPr id="308" name="Google Shape;308;p42"/>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309" name="Google Shape;309;p42"/>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310" name="Google Shape;310;p42"/>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311" name="Google Shape;311;p42"/>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grpSp>
          <p:nvGrpSpPr>
            <p:cNvPr id="312" name="Google Shape;312;p42"/>
            <p:cNvGrpSpPr/>
            <p:nvPr/>
          </p:nvGrpSpPr>
          <p:grpSpPr>
            <a:xfrm>
              <a:off x="1463995" y="4373216"/>
              <a:ext cx="8124040" cy="1793715"/>
              <a:chOff x="933121" y="4130022"/>
              <a:chExt cx="8706043" cy="2044222"/>
            </a:xfrm>
          </p:grpSpPr>
          <p:pic>
            <p:nvPicPr>
              <p:cNvPr id="313" name="Google Shape;313;p42"/>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314" name="Google Shape;314;p42"/>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315" name="Google Shape;315;p42"/>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316" name="Google Shape;316;p42"/>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grpSp>
      <p:sp>
        <p:nvSpPr>
          <p:cNvPr id="317" name="Google Shape;317;p42"/>
          <p:cNvSpPr txBox="1"/>
          <p:nvPr/>
        </p:nvSpPr>
        <p:spPr>
          <a:xfrm>
            <a:off x="1463994" y="1894254"/>
            <a:ext cx="9258629" cy="193895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taninos podem ser classificados em hidrolisáveis e condensados.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polifenóis das cascas, galhos e extratos das folhas da planta medicinal </a:t>
            </a:r>
            <a:r>
              <a:rPr b="0" i="1" lang="pt-BR" sz="1600" u="none" cap="none" strike="noStrike">
                <a:solidFill>
                  <a:schemeClr val="dk1"/>
                </a:solidFill>
                <a:latin typeface="Helvetica Neue"/>
                <a:ea typeface="Helvetica Neue"/>
                <a:cs typeface="Helvetica Neue"/>
                <a:sym typeface="Helvetica Neue"/>
              </a:rPr>
              <a:t>Hamamelis virginiana</a:t>
            </a:r>
            <a:r>
              <a:rPr b="0" i="0" lang="pt-BR" sz="1600" u="none" cap="none" strike="noStrike">
                <a:solidFill>
                  <a:schemeClr val="dk1"/>
                </a:solidFill>
                <a:latin typeface="Helvetica Neue"/>
                <a:ea typeface="Helvetica Neue"/>
                <a:cs typeface="Helvetica Neue"/>
                <a:sym typeface="Helvetica Neue"/>
              </a:rPr>
              <a:t> L. - Hamamélis - são amplamente utilizados como componentes de produtos para cuidados da pele e no tratamento dermatológico de queimaduras solares, pele irritada  e tratamento de feridas.</a:t>
            </a:r>
            <a:endParaRPr b="0" i="0" sz="1400" u="none" cap="none" strike="noStrike">
              <a:solidFill>
                <a:srgbClr val="000000"/>
              </a:solidFill>
              <a:latin typeface="Arial"/>
              <a:ea typeface="Arial"/>
              <a:cs typeface="Arial"/>
              <a:sym typeface="Arial"/>
            </a:endParaRPr>
          </a:p>
        </p:txBody>
      </p:sp>
      <p:sp>
        <p:nvSpPr>
          <p:cNvPr id="318" name="Google Shape;318;p42"/>
          <p:cNvSpPr txBox="1"/>
          <p:nvPr/>
        </p:nvSpPr>
        <p:spPr>
          <a:xfrm>
            <a:off x="1715607" y="4779019"/>
            <a:ext cx="76878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Como exemplo de tanino hidrolisável gálico ou pirogálico, podemos mencionar o hamamelitanino, presente na </a:t>
            </a:r>
            <a:r>
              <a:rPr b="1" i="1" lang="pt-BR" sz="1600" u="none" cap="none" strike="noStrike">
                <a:solidFill>
                  <a:schemeClr val="lt1"/>
                </a:solidFill>
                <a:latin typeface="Helvetica Neue"/>
                <a:ea typeface="Helvetica Neue"/>
                <a:cs typeface="Helvetica Neue"/>
                <a:sym typeface="Helvetica Neue"/>
              </a:rPr>
              <a:t>Hamamelis virginiana</a:t>
            </a:r>
            <a:r>
              <a:rPr b="1" i="0" lang="pt-BR" sz="1600" u="none" cap="none" strike="noStrike">
                <a:solidFill>
                  <a:schemeClr val="lt1"/>
                </a:solidFill>
                <a:latin typeface="Helvetica Neue"/>
                <a:ea typeface="Helvetica Neue"/>
                <a:cs typeface="Helvetica Neue"/>
                <a:sym typeface="Helvetica Neue"/>
              </a:rPr>
              <a:t> L. , planta apresentada em nossa Monografia, neste curso. </a:t>
            </a:r>
            <a:endParaRPr b="0" i="0" sz="1400" u="none" cap="none" strike="noStrike">
              <a:solidFill>
                <a:srgbClr val="000000"/>
              </a:solidFill>
              <a:latin typeface="Arial"/>
              <a:ea typeface="Arial"/>
              <a:cs typeface="Arial"/>
              <a:sym typeface="Arial"/>
            </a:endParaRPr>
          </a:p>
        </p:txBody>
      </p:sp>
      <p:sp>
        <p:nvSpPr>
          <p:cNvPr id="319" name="Google Shape;319;p42"/>
          <p:cNvSpPr txBox="1"/>
          <p:nvPr/>
        </p:nvSpPr>
        <p:spPr>
          <a:xfrm>
            <a:off x="611435" y="1331467"/>
            <a:ext cx="10246200" cy="4178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7.2. COMPOSTOS FENÓLICOS - TANINOS</a:t>
            </a:r>
            <a:endParaRPr b="0" i="0" sz="2000" u="none" cap="none" strike="noStrike">
              <a:solidFill>
                <a:srgbClr val="367D55"/>
              </a:solidFill>
              <a:latin typeface="Arial"/>
              <a:ea typeface="Arial"/>
              <a:cs typeface="Arial"/>
              <a:sym typeface="Arial"/>
            </a:endParaRPr>
          </a:p>
        </p:txBody>
      </p:sp>
      <p:pic>
        <p:nvPicPr>
          <p:cNvPr id="320" name="Google Shape;320;p42"/>
          <p:cNvPicPr preferRelativeResize="0"/>
          <p:nvPr/>
        </p:nvPicPr>
        <p:blipFill rotWithShape="1">
          <a:blip r:embed="rId4">
            <a:alphaModFix/>
          </a:blip>
          <a:srcRect b="0" l="0" r="0" t="0"/>
          <a:stretch/>
        </p:blipFill>
        <p:spPr>
          <a:xfrm>
            <a:off x="9179667" y="3875333"/>
            <a:ext cx="1199895" cy="11998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pSp>
        <p:nvGrpSpPr>
          <p:cNvPr id="326" name="Google Shape;326;p43"/>
          <p:cNvGrpSpPr/>
          <p:nvPr/>
        </p:nvGrpSpPr>
        <p:grpSpPr>
          <a:xfrm>
            <a:off x="4388361" y="4722557"/>
            <a:ext cx="6541815" cy="1444374"/>
            <a:chOff x="933121" y="4130022"/>
            <a:chExt cx="8706043" cy="2044222"/>
          </a:xfrm>
        </p:grpSpPr>
        <p:pic>
          <p:nvPicPr>
            <p:cNvPr id="327" name="Google Shape;327;p43"/>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328" name="Google Shape;328;p43"/>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329" name="Google Shape;329;p43"/>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330" name="Google Shape;330;p43"/>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grpSp>
        <p:nvGrpSpPr>
          <p:cNvPr id="331" name="Google Shape;331;p43"/>
          <p:cNvGrpSpPr/>
          <p:nvPr/>
        </p:nvGrpSpPr>
        <p:grpSpPr>
          <a:xfrm>
            <a:off x="1306583" y="4722557"/>
            <a:ext cx="6541815" cy="1444374"/>
            <a:chOff x="933121" y="4130022"/>
            <a:chExt cx="8706043" cy="2044222"/>
          </a:xfrm>
        </p:grpSpPr>
        <p:pic>
          <p:nvPicPr>
            <p:cNvPr id="332" name="Google Shape;332;p43"/>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333" name="Google Shape;333;p43"/>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334" name="Google Shape;334;p43"/>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335" name="Google Shape;335;p43"/>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pic>
        <p:nvPicPr>
          <p:cNvPr id="336" name="Google Shape;336;p43"/>
          <p:cNvPicPr preferRelativeResize="0"/>
          <p:nvPr/>
        </p:nvPicPr>
        <p:blipFill rotWithShape="1">
          <a:blip r:embed="rId4">
            <a:alphaModFix/>
          </a:blip>
          <a:srcRect b="0" l="0" r="0" t="0"/>
          <a:stretch/>
        </p:blipFill>
        <p:spPr>
          <a:xfrm>
            <a:off x="9488193" y="4143547"/>
            <a:ext cx="1247576" cy="1247576"/>
          </a:xfrm>
          <a:prstGeom prst="rect">
            <a:avLst/>
          </a:prstGeom>
          <a:noFill/>
          <a:ln>
            <a:noFill/>
          </a:ln>
        </p:spPr>
      </p:pic>
      <p:sp>
        <p:nvSpPr>
          <p:cNvPr id="337" name="Google Shape;337;p43"/>
          <p:cNvSpPr txBox="1"/>
          <p:nvPr/>
        </p:nvSpPr>
        <p:spPr>
          <a:xfrm>
            <a:off x="1255243" y="1947534"/>
            <a:ext cx="9730810" cy="2308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aplicações de drogas com taninos estão relacionadas, principalmente, com suas propriedades adstringentes. Por via externa, impermeabilizam as camadas mais expostas da pele e mucosas, protegendo assim as camadas subjacentes. Ao precipitar proteínas, os taninos propiciam um efeito antimicrobiano e antifúngico. Em processos de cura de feridas, queimaduras e inflamações, os taninos auxiliam formando uma camada protetora (complexo tanino-proteína e/ ou polissacarídeo) sobre tecidos epiteliais lesionados, podendo, logo abaixo dessa camada, ocorrer naturalmente o processo curativo.</a:t>
            </a:r>
            <a:endParaRPr b="0" i="0" sz="1600" u="none" cap="none" strike="noStrike">
              <a:solidFill>
                <a:schemeClr val="dk1"/>
              </a:solidFill>
              <a:latin typeface="Helvetica Neue"/>
              <a:ea typeface="Helvetica Neue"/>
              <a:cs typeface="Helvetica Neue"/>
              <a:sym typeface="Helvetica Neue"/>
            </a:endParaRPr>
          </a:p>
        </p:txBody>
      </p:sp>
      <p:sp>
        <p:nvSpPr>
          <p:cNvPr id="338" name="Google Shape;338;p43"/>
          <p:cNvSpPr txBox="1"/>
          <p:nvPr/>
        </p:nvSpPr>
        <p:spPr>
          <a:xfrm>
            <a:off x="1535602" y="5111843"/>
            <a:ext cx="8109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1" lang="pt-BR" sz="1600" u="none" cap="none" strike="noStrike">
                <a:solidFill>
                  <a:schemeClr val="lt1"/>
                </a:solidFill>
                <a:latin typeface="Helvetica Neue"/>
                <a:ea typeface="Helvetica Neue"/>
                <a:cs typeface="Helvetica Neue"/>
                <a:sym typeface="Helvetica Neue"/>
              </a:rPr>
              <a:t>Stryphnodendron adstringens </a:t>
            </a:r>
            <a:r>
              <a:rPr b="1" i="0" lang="pt-BR" sz="1600" u="none" cap="none" strike="noStrike">
                <a:solidFill>
                  <a:schemeClr val="lt1"/>
                </a:solidFill>
                <a:latin typeface="Helvetica Neue"/>
                <a:ea typeface="Helvetica Neue"/>
                <a:cs typeface="Helvetica Neue"/>
                <a:sym typeface="Helvetica Neue"/>
              </a:rPr>
              <a:t>(Mart.) Coville, com o nome popular de barbatimão, que possui casca abundante em taninos.</a:t>
            </a:r>
            <a:endParaRPr b="0" i="0" sz="1400" u="none" cap="none" strike="noStrike">
              <a:solidFill>
                <a:srgbClr val="000000"/>
              </a:solidFill>
              <a:latin typeface="Arial"/>
              <a:ea typeface="Arial"/>
              <a:cs typeface="Arial"/>
              <a:sym typeface="Arial"/>
            </a:endParaRPr>
          </a:p>
        </p:txBody>
      </p:sp>
      <p:sp>
        <p:nvSpPr>
          <p:cNvPr id="339" name="Google Shape;339;p43"/>
          <p:cNvSpPr txBox="1"/>
          <p:nvPr/>
        </p:nvSpPr>
        <p:spPr>
          <a:xfrm>
            <a:off x="611435" y="1331467"/>
            <a:ext cx="10246200" cy="4178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7.2. COMPOSTOS FENÓLICOS - TANINOS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p:nvPr/>
        </p:nvSpPr>
        <p:spPr>
          <a:xfrm>
            <a:off x="706625" y="1830047"/>
            <a:ext cx="6529062" cy="452427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Importante ressaltar que os efeitos medicinais do barbatimão são atribuídos ao elevado teor de taninos em sua composição química, podendo atingir níveis de 20% a 50%. Existem três propriedades químicas gerais dos taninos, que são responsáveis pela maior parte das atividades farmacológicas: a formação de complexos com íons metálicos; a atividade antioxidante e sequestradora de radicais livres; e a habilidade de formar complexos com outras moléculas, como proteínas e polissacarídeos (BRASIL, 2014).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propriedades farmacológicas de cicatrização de feridas foram demonstradas em diversos estudos clínicos e não clínicos com </a:t>
            </a:r>
            <a:r>
              <a:rPr b="0" i="1" lang="pt-BR" sz="1600" u="none" cap="none" strike="noStrike">
                <a:solidFill>
                  <a:schemeClr val="dk1"/>
                </a:solidFill>
                <a:latin typeface="Helvetica Neue"/>
                <a:ea typeface="Helvetica Neue"/>
                <a:cs typeface="Helvetica Neue"/>
                <a:sym typeface="Helvetica Neue"/>
              </a:rPr>
              <a:t>Stryphnodendron adstringens </a:t>
            </a:r>
            <a:r>
              <a:rPr b="0" i="0" lang="pt-BR" sz="1600" u="none" cap="none" strike="noStrike">
                <a:solidFill>
                  <a:schemeClr val="dk1"/>
                </a:solidFill>
                <a:latin typeface="Helvetica Neue"/>
                <a:ea typeface="Helvetica Neue"/>
                <a:cs typeface="Helvetica Neue"/>
                <a:sym typeface="Helvetica Neue"/>
              </a:rPr>
              <a:t>(Mart.) Coville.</a:t>
            </a:r>
            <a:endParaRPr b="0" i="0" sz="1600" u="none" cap="none" strike="noStrike">
              <a:solidFill>
                <a:schemeClr val="dk1"/>
              </a:solidFill>
              <a:latin typeface="Helvetica Neue"/>
              <a:ea typeface="Helvetica Neue"/>
              <a:cs typeface="Helvetica Neue"/>
              <a:sym typeface="Helvetica Neue"/>
            </a:endParaRPr>
          </a:p>
        </p:txBody>
      </p:sp>
      <p:pic>
        <p:nvPicPr>
          <p:cNvPr id="346" name="Google Shape;346;p44"/>
          <p:cNvPicPr preferRelativeResize="0"/>
          <p:nvPr/>
        </p:nvPicPr>
        <p:blipFill rotWithShape="1">
          <a:blip r:embed="rId3">
            <a:alphaModFix/>
          </a:blip>
          <a:srcRect b="0" l="0" r="0" t="0"/>
          <a:stretch/>
        </p:blipFill>
        <p:spPr>
          <a:xfrm>
            <a:off x="7556823" y="2057632"/>
            <a:ext cx="3928552" cy="2946414"/>
          </a:xfrm>
          <a:prstGeom prst="rect">
            <a:avLst/>
          </a:prstGeom>
          <a:noFill/>
          <a:ln>
            <a:noFill/>
          </a:ln>
        </p:spPr>
      </p:pic>
      <p:sp>
        <p:nvSpPr>
          <p:cNvPr id="347" name="Google Shape;347;p44"/>
          <p:cNvSpPr txBox="1"/>
          <p:nvPr/>
        </p:nvSpPr>
        <p:spPr>
          <a:xfrm>
            <a:off x="7556823" y="5043843"/>
            <a:ext cx="3928552"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barbatimão</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João de Deus Medeiros/Flickr</a:t>
            </a:r>
            <a:endParaRPr b="0" i="0" sz="1200" u="none" cap="none" strike="noStrike">
              <a:solidFill>
                <a:schemeClr val="dk1"/>
              </a:solidFill>
              <a:latin typeface="Helvetica Neue"/>
              <a:ea typeface="Helvetica Neue"/>
              <a:cs typeface="Helvetica Neue"/>
              <a:sym typeface="Helvetica Neue"/>
            </a:endParaRPr>
          </a:p>
        </p:txBody>
      </p:sp>
      <p:sp>
        <p:nvSpPr>
          <p:cNvPr id="348" name="Google Shape;348;p44"/>
          <p:cNvSpPr txBox="1"/>
          <p:nvPr/>
        </p:nvSpPr>
        <p:spPr>
          <a:xfrm>
            <a:off x="611435" y="1331467"/>
            <a:ext cx="10246200" cy="4178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7.2. COMPOSTOS FENÓLICOS - TANINOS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26"/>
          <p:cNvSpPr txBox="1"/>
          <p:nvPr/>
        </p:nvSpPr>
        <p:spPr>
          <a:xfrm>
            <a:off x="618777" y="1281613"/>
            <a:ext cx="5609745" cy="350861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pt-BR" sz="2000" u="none" cap="none" strike="noStrike">
                <a:solidFill>
                  <a:srgbClr val="367D55"/>
                </a:solidFill>
                <a:latin typeface="Helvetica Neue"/>
                <a:ea typeface="Helvetica Neue"/>
                <a:cs typeface="Helvetica Neue"/>
                <a:sym typeface="Helvetica Neue"/>
              </a:rPr>
              <a:t>3. BOAS-VINDAS</a:t>
            </a:r>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Caro(a) participante,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evolução da fitoquímica se deve principalmente à busca por tratamentos diversos de doenças. Os conhecimentos básicos sobre fitoquímica e metabólitos secundários se apresentam como muito significativos para a atuação de profissionais de saúde na área de fitoterapia. </a:t>
            </a:r>
            <a:endParaRPr b="0" i="0" sz="16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gdafd6fc63a_0_52"/>
          <p:cNvPicPr preferRelativeResize="0"/>
          <p:nvPr/>
        </p:nvPicPr>
        <p:blipFill rotWithShape="1">
          <a:blip r:embed="rId3">
            <a:alphaModFix/>
          </a:blip>
          <a:srcRect b="0" l="0" r="0" t="0"/>
          <a:stretch/>
        </p:blipFill>
        <p:spPr>
          <a:xfrm>
            <a:off x="2630186" y="4373216"/>
            <a:ext cx="2501919" cy="1793715"/>
          </a:xfrm>
          <a:prstGeom prst="rect">
            <a:avLst/>
          </a:prstGeom>
          <a:noFill/>
          <a:ln>
            <a:noFill/>
          </a:ln>
        </p:spPr>
      </p:pic>
      <p:pic>
        <p:nvPicPr>
          <p:cNvPr id="355" name="Google Shape;355;gdafd6fc63a_0_52"/>
          <p:cNvPicPr preferRelativeResize="0"/>
          <p:nvPr/>
        </p:nvPicPr>
        <p:blipFill rotWithShape="1">
          <a:blip r:embed="rId3">
            <a:alphaModFix/>
          </a:blip>
          <a:srcRect b="0" l="0" r="0" t="0"/>
          <a:stretch/>
        </p:blipFill>
        <p:spPr>
          <a:xfrm>
            <a:off x="4485058" y="4373216"/>
            <a:ext cx="2501919" cy="1793715"/>
          </a:xfrm>
          <a:prstGeom prst="rect">
            <a:avLst/>
          </a:prstGeom>
          <a:noFill/>
          <a:ln>
            <a:noFill/>
          </a:ln>
        </p:spPr>
      </p:pic>
      <p:pic>
        <p:nvPicPr>
          <p:cNvPr id="356" name="Google Shape;356;gdafd6fc63a_0_52"/>
          <p:cNvPicPr preferRelativeResize="0"/>
          <p:nvPr/>
        </p:nvPicPr>
        <p:blipFill rotWithShape="1">
          <a:blip r:embed="rId3">
            <a:alphaModFix/>
          </a:blip>
          <a:srcRect b="0" l="0" r="0" t="0"/>
          <a:stretch/>
        </p:blipFill>
        <p:spPr>
          <a:xfrm>
            <a:off x="6348320" y="4373216"/>
            <a:ext cx="2501919" cy="1793715"/>
          </a:xfrm>
          <a:prstGeom prst="rect">
            <a:avLst/>
          </a:prstGeom>
          <a:noFill/>
          <a:ln>
            <a:noFill/>
          </a:ln>
        </p:spPr>
      </p:pic>
      <p:pic>
        <p:nvPicPr>
          <p:cNvPr id="357" name="Google Shape;357;gdafd6fc63a_0_52"/>
          <p:cNvPicPr preferRelativeResize="0"/>
          <p:nvPr/>
        </p:nvPicPr>
        <p:blipFill rotWithShape="1">
          <a:blip r:embed="rId3">
            <a:alphaModFix/>
          </a:blip>
          <a:srcRect b="0" l="0" r="0" t="0"/>
          <a:stretch/>
        </p:blipFill>
        <p:spPr>
          <a:xfrm>
            <a:off x="8252307" y="4373216"/>
            <a:ext cx="2501919" cy="1793715"/>
          </a:xfrm>
          <a:prstGeom prst="rect">
            <a:avLst/>
          </a:prstGeom>
          <a:noFill/>
          <a:ln>
            <a:noFill/>
          </a:ln>
        </p:spPr>
      </p:pic>
      <p:grpSp>
        <p:nvGrpSpPr>
          <p:cNvPr id="358" name="Google Shape;358;gdafd6fc63a_0_52"/>
          <p:cNvGrpSpPr/>
          <p:nvPr/>
        </p:nvGrpSpPr>
        <p:grpSpPr>
          <a:xfrm>
            <a:off x="1463995" y="4373216"/>
            <a:ext cx="8124040" cy="1793715"/>
            <a:chOff x="933121" y="4130022"/>
            <a:chExt cx="8706043" cy="2044222"/>
          </a:xfrm>
        </p:grpSpPr>
        <p:pic>
          <p:nvPicPr>
            <p:cNvPr id="359" name="Google Shape;359;gdafd6fc63a_0_52"/>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360" name="Google Shape;360;gdafd6fc63a_0_52"/>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361" name="Google Shape;361;gdafd6fc63a_0_52"/>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362" name="Google Shape;362;gdafd6fc63a_0_52"/>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pic>
        <p:nvPicPr>
          <p:cNvPr id="363" name="Google Shape;363;gdafd6fc63a_0_52"/>
          <p:cNvPicPr preferRelativeResize="0"/>
          <p:nvPr/>
        </p:nvPicPr>
        <p:blipFill rotWithShape="1">
          <a:blip r:embed="rId4">
            <a:alphaModFix/>
          </a:blip>
          <a:srcRect b="0" l="0" r="0" t="0"/>
          <a:stretch/>
        </p:blipFill>
        <p:spPr>
          <a:xfrm>
            <a:off x="9179667" y="3875333"/>
            <a:ext cx="1199895" cy="1199895"/>
          </a:xfrm>
          <a:prstGeom prst="rect">
            <a:avLst/>
          </a:prstGeom>
          <a:noFill/>
          <a:ln>
            <a:noFill/>
          </a:ln>
        </p:spPr>
      </p:pic>
      <p:sp>
        <p:nvSpPr>
          <p:cNvPr id="364" name="Google Shape;364;gdafd6fc63a_0_52"/>
          <p:cNvSpPr txBox="1"/>
          <p:nvPr/>
        </p:nvSpPr>
        <p:spPr>
          <a:xfrm>
            <a:off x="1463995" y="2585633"/>
            <a:ext cx="9290231" cy="12897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Farmacopeia Brasileira descreve que a quantidade mínima de taninos para utilização medicinal é de 8% (BRASIL, 2014). Entretanto, esses níveis de taninos podem variar de acordo com a espécie, localização geográfica e parte da planta empregada (LOPES et al., 2009).</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p:txBody>
      </p:sp>
      <p:sp>
        <p:nvSpPr>
          <p:cNvPr id="365" name="Google Shape;365;gdafd6fc63a_0_52"/>
          <p:cNvSpPr txBox="1"/>
          <p:nvPr/>
        </p:nvSpPr>
        <p:spPr>
          <a:xfrm>
            <a:off x="1699011" y="4746848"/>
            <a:ext cx="7315942" cy="1292631"/>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Veja mais sobre este tema: Monografias de Plantas Medicinais com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Potencialidades para o Tratamento de Feridas – Etapa 2 – Unidade 3. </a:t>
            </a:r>
            <a:endParaRPr/>
          </a:p>
          <a:p>
            <a:pPr indent="0" lvl="0" marL="0" marR="0" rtl="0" algn="l">
              <a:lnSpc>
                <a:spcPct val="150000"/>
              </a:lnSpc>
              <a:spcBef>
                <a:spcPts val="0"/>
              </a:spcBef>
              <a:spcAft>
                <a:spcPts val="0"/>
              </a:spcAft>
              <a:buClr>
                <a:srgbClr val="000000"/>
              </a:buClr>
              <a:buSzPts val="1600"/>
              <a:buFont typeface="Arial"/>
              <a:buNone/>
            </a:pPr>
            <a:r>
              <a:rPr b="1" i="1" lang="pt-BR" sz="1600" u="none" cap="none" strike="noStrike">
                <a:solidFill>
                  <a:schemeClr val="lt1"/>
                </a:solidFill>
                <a:latin typeface="Helvetica Neue"/>
                <a:ea typeface="Helvetica Neue"/>
                <a:cs typeface="Helvetica Neue"/>
                <a:sym typeface="Helvetica Neue"/>
              </a:rPr>
              <a:t>Hamamelis virginiana</a:t>
            </a:r>
            <a:r>
              <a:rPr b="1" i="0" lang="pt-BR" sz="1600" u="none" cap="none" strike="noStrike">
                <a:solidFill>
                  <a:schemeClr val="lt1"/>
                </a:solidFill>
                <a:latin typeface="Helvetica Neue"/>
                <a:ea typeface="Helvetica Neue"/>
                <a:cs typeface="Helvetica Neue"/>
                <a:sym typeface="Helvetica Neue"/>
              </a:rPr>
              <a:t> L. e </a:t>
            </a:r>
            <a:r>
              <a:rPr b="1" i="1" lang="pt-BR" sz="1600" u="none" cap="none" strike="noStrike">
                <a:solidFill>
                  <a:schemeClr val="lt1"/>
                </a:solidFill>
                <a:latin typeface="Helvetica Neue"/>
                <a:ea typeface="Helvetica Neue"/>
                <a:cs typeface="Helvetica Neue"/>
                <a:sym typeface="Helvetica Neue"/>
              </a:rPr>
              <a:t>Stryphnodendron adstringens</a:t>
            </a:r>
            <a:r>
              <a:rPr b="1" i="0" lang="pt-BR" sz="1600" u="none" cap="none" strike="noStrike">
                <a:solidFill>
                  <a:schemeClr val="lt1"/>
                </a:solidFill>
                <a:latin typeface="Helvetica Neue"/>
                <a:ea typeface="Helvetica Neue"/>
                <a:cs typeface="Helvetica Neue"/>
                <a:sym typeface="Helvetica Neue"/>
              </a:rPr>
              <a:t> (Mart.) Coville.</a:t>
            </a:r>
            <a:endParaRPr b="0" i="0" sz="1400" u="none" cap="none" strike="noStrike">
              <a:solidFill>
                <a:schemeClr val="dk1"/>
              </a:solidFill>
              <a:latin typeface="Arial"/>
              <a:ea typeface="Arial"/>
              <a:cs typeface="Arial"/>
              <a:sym typeface="Arial"/>
            </a:endParaRPr>
          </a:p>
        </p:txBody>
      </p:sp>
      <p:sp>
        <p:nvSpPr>
          <p:cNvPr id="366" name="Google Shape;366;gdafd6fc63a_0_52"/>
          <p:cNvSpPr txBox="1"/>
          <p:nvPr/>
        </p:nvSpPr>
        <p:spPr>
          <a:xfrm>
            <a:off x="611435" y="1331467"/>
            <a:ext cx="10246200" cy="4178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7.2. COMPOSTOS FENÓLICOS - TANINOS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txBox="1"/>
          <p:nvPr/>
        </p:nvSpPr>
        <p:spPr>
          <a:xfrm>
            <a:off x="611435" y="2248689"/>
            <a:ext cx="5484600" cy="3663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alcaloides dividem-se em várias classes, nomeadamente: alcaloides com grupo amina em cadeia lateral; alcaloides com núcleo pirrolidina, piridina e piperidina; alcaloides com núcleo tropano; </a:t>
            </a:r>
            <a:r>
              <a:rPr lang="pt-BR" sz="1600">
                <a:solidFill>
                  <a:schemeClr val="dk1"/>
                </a:solidFill>
                <a:latin typeface="Helvetica Neue"/>
                <a:ea typeface="Helvetica Neue"/>
                <a:cs typeface="Helvetica Neue"/>
                <a:sym typeface="Helvetica Neue"/>
              </a:rPr>
              <a:t>alcaloide</a:t>
            </a:r>
            <a:r>
              <a:rPr b="0" i="0" lang="pt-BR" sz="1600" u="none" cap="none" strike="noStrike">
                <a:solidFill>
                  <a:schemeClr val="dk1"/>
                </a:solidFill>
                <a:latin typeface="Helvetica Neue"/>
                <a:ea typeface="Helvetica Neue"/>
                <a:cs typeface="Helvetica Neue"/>
                <a:sym typeface="Helvetica Neue"/>
              </a:rPr>
              <a:t>s com núcleo pirrolizidina; alcaloides com núcleo quinolizidina; alcaloides com núcleo quinoleína; alcaloides com núcleo isoquinoleína; </a:t>
            </a:r>
            <a:r>
              <a:rPr lang="pt-BR" sz="1600">
                <a:solidFill>
                  <a:schemeClr val="dk1"/>
                </a:solidFill>
                <a:latin typeface="Helvetica Neue"/>
                <a:ea typeface="Helvetica Neue"/>
                <a:cs typeface="Helvetica Neue"/>
                <a:sym typeface="Helvetica Neue"/>
              </a:rPr>
              <a:t>alcaloide</a:t>
            </a:r>
            <a:r>
              <a:rPr b="0" i="0" lang="pt-BR" sz="1600" u="none" cap="none" strike="noStrike">
                <a:solidFill>
                  <a:schemeClr val="dk1"/>
                </a:solidFill>
                <a:latin typeface="Helvetica Neue"/>
                <a:ea typeface="Helvetica Neue"/>
                <a:cs typeface="Helvetica Neue"/>
                <a:sym typeface="Helvetica Neue"/>
              </a:rPr>
              <a:t>s com núcleo indólico; alcaloides com núcleo imidazol; alcaloides derivados do metabolismo terpênico; </a:t>
            </a:r>
            <a:r>
              <a:rPr lang="pt-BR" sz="1600">
                <a:solidFill>
                  <a:schemeClr val="dk1"/>
                </a:solidFill>
                <a:latin typeface="Helvetica Neue"/>
                <a:ea typeface="Helvetica Neue"/>
                <a:cs typeface="Helvetica Neue"/>
                <a:sym typeface="Helvetica Neue"/>
              </a:rPr>
              <a:t>alcaloide</a:t>
            </a:r>
            <a:r>
              <a:rPr b="0" i="0" lang="pt-BR" sz="1600" u="none" cap="none" strike="noStrike">
                <a:solidFill>
                  <a:schemeClr val="dk1"/>
                </a:solidFill>
                <a:latin typeface="Helvetica Neue"/>
                <a:ea typeface="Helvetica Neue"/>
                <a:cs typeface="Helvetica Neue"/>
                <a:sym typeface="Helvetica Neue"/>
              </a:rPr>
              <a:t>s das Amaryllidaceae; </a:t>
            </a:r>
            <a:r>
              <a:rPr lang="pt-BR" sz="1600">
                <a:solidFill>
                  <a:schemeClr val="dk1"/>
                </a:solidFill>
                <a:latin typeface="Helvetica Neue"/>
                <a:ea typeface="Helvetica Neue"/>
                <a:cs typeface="Helvetica Neue"/>
                <a:sym typeface="Helvetica Neue"/>
              </a:rPr>
              <a:t>alcaloide</a:t>
            </a:r>
            <a:r>
              <a:rPr b="0" i="0" lang="pt-BR" sz="1600" u="none" cap="none" strike="noStrike">
                <a:solidFill>
                  <a:schemeClr val="dk1"/>
                </a:solidFill>
                <a:latin typeface="Helvetica Neue"/>
                <a:ea typeface="Helvetica Neue"/>
                <a:cs typeface="Helvetica Neue"/>
                <a:sym typeface="Helvetica Neue"/>
              </a:rPr>
              <a:t>s betalaínicos e metilxantinas. </a:t>
            </a:r>
            <a:endParaRPr b="0" i="0" sz="1400" u="none" cap="none" strike="noStrike">
              <a:solidFill>
                <a:schemeClr val="dk1"/>
              </a:solidFill>
              <a:latin typeface="Arial"/>
              <a:ea typeface="Arial"/>
              <a:cs typeface="Arial"/>
              <a:sym typeface="Arial"/>
            </a:endParaRPr>
          </a:p>
        </p:txBody>
      </p:sp>
      <p:pic>
        <p:nvPicPr>
          <p:cNvPr id="373" name="Google Shape;373;p45"/>
          <p:cNvPicPr preferRelativeResize="0"/>
          <p:nvPr/>
        </p:nvPicPr>
        <p:blipFill rotWithShape="1">
          <a:blip r:embed="rId3">
            <a:alphaModFix/>
          </a:blip>
          <a:srcRect b="0" l="0" r="0" t="0"/>
          <a:stretch/>
        </p:blipFill>
        <p:spPr>
          <a:xfrm>
            <a:off x="6520533" y="2419250"/>
            <a:ext cx="5007024" cy="3338000"/>
          </a:xfrm>
          <a:prstGeom prst="rect">
            <a:avLst/>
          </a:prstGeom>
          <a:noFill/>
          <a:ln>
            <a:noFill/>
          </a:ln>
        </p:spPr>
      </p:pic>
      <p:sp>
        <p:nvSpPr>
          <p:cNvPr id="374" name="Google Shape;374;p45"/>
          <p:cNvSpPr txBox="1"/>
          <p:nvPr/>
        </p:nvSpPr>
        <p:spPr>
          <a:xfrm>
            <a:off x="6520533" y="5757250"/>
            <a:ext cx="5007024"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flor de papoula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de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Couleur</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375" name="Google Shape;375;p45"/>
          <p:cNvSpPr txBox="1"/>
          <p:nvPr/>
        </p:nvSpPr>
        <p:spPr>
          <a:xfrm>
            <a:off x="611435" y="1331467"/>
            <a:ext cx="7233852" cy="4178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8. COMPOSTOS NITROGENADOS - </a:t>
            </a:r>
            <a:r>
              <a:rPr b="1" i="0" lang="pt-BR" sz="2000" u="none" cap="none" strike="noStrike">
                <a:solidFill>
                  <a:srgbClr val="367D55"/>
                </a:solidFill>
                <a:latin typeface="Helvetica Neue"/>
                <a:ea typeface="Helvetica Neue"/>
                <a:cs typeface="Helvetica Neue"/>
                <a:sym typeface="Helvetica Neue"/>
                <a:extLst>
                  <a:ext uri="http://customooxmlschemas.google.com/">
                    <go:slidesCustomData xmlns:go="http://customooxmlschemas.google.com/" textRoundtripDataId="11"/>
                  </a:ext>
                </a:extLst>
              </a:rPr>
              <a:t>ALCAL</a:t>
            </a:r>
            <a:r>
              <a:rPr b="1" lang="pt-BR" sz="2000">
                <a:solidFill>
                  <a:srgbClr val="367D55"/>
                </a:solidFill>
                <a:latin typeface="Helvetica Neue"/>
                <a:ea typeface="Helvetica Neue"/>
                <a:cs typeface="Helvetica Neue"/>
                <a:sym typeface="Helvetica Neue"/>
                <a:extLst>
                  <a:ext uri="http://customooxmlschemas.google.com/">
                    <go:slidesCustomData xmlns:go="http://customooxmlschemas.google.com/" textRoundtripDataId="12"/>
                  </a:ext>
                </a:extLst>
              </a:rPr>
              <a:t>O</a:t>
            </a:r>
            <a:r>
              <a:rPr b="1" i="0" lang="pt-BR" sz="2000" u="none" cap="none" strike="noStrike">
                <a:solidFill>
                  <a:srgbClr val="367D55"/>
                </a:solidFill>
                <a:latin typeface="Helvetica Neue"/>
                <a:ea typeface="Helvetica Neue"/>
                <a:cs typeface="Helvetica Neue"/>
                <a:sym typeface="Helvetica Neue"/>
                <a:extLst>
                  <a:ext uri="http://customooxmlschemas.google.com/">
                    <go:slidesCustomData xmlns:go="http://customooxmlschemas.google.com/" textRoundtripDataId="13"/>
                  </a:ext>
                </a:extLst>
              </a:rPr>
              <a:t>IDES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dafd6fc63a_0_73"/>
          <p:cNvSpPr txBox="1"/>
          <p:nvPr/>
        </p:nvSpPr>
        <p:spPr>
          <a:xfrm>
            <a:off x="611425" y="1950424"/>
            <a:ext cx="5378400" cy="4471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Como exemplo citamos  os </a:t>
            </a:r>
            <a:r>
              <a:rPr lang="pt-BR" sz="1600">
                <a:solidFill>
                  <a:schemeClr val="dk1"/>
                </a:solidFill>
                <a:latin typeface="Helvetica Neue"/>
                <a:ea typeface="Helvetica Neue"/>
                <a:cs typeface="Helvetica Neue"/>
                <a:sym typeface="Helvetica Neue"/>
                <a:extLst>
                  <a:ext uri="http://customooxmlschemas.google.com/">
                    <go:slidesCustomData xmlns:go="http://customooxmlschemas.google.com/" textRoundtripDataId="14"/>
                  </a:ext>
                </a:extLst>
              </a:rPr>
              <a:t>alcaloide</a:t>
            </a:r>
            <a:r>
              <a:rPr b="0" i="0"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15"/>
                  </a:ext>
                </a:extLst>
              </a:rPr>
              <a:t>s isoquinoleicos</a:t>
            </a:r>
            <a:r>
              <a:rPr b="0" i="0" lang="pt-BR" sz="1600" u="none" cap="none" strike="noStrike">
                <a:solidFill>
                  <a:schemeClr val="dk1"/>
                </a:solidFill>
                <a:latin typeface="Helvetica Neue"/>
                <a:ea typeface="Helvetica Neue"/>
                <a:cs typeface="Helvetica Neue"/>
                <a:sym typeface="Helvetica Neue"/>
              </a:rPr>
              <a:t> presentes no  ópio, látex obtido por incisão das cápsulas (frutos) da papoula dormideira (</a:t>
            </a:r>
            <a:r>
              <a:rPr b="0" i="1" lang="pt-BR" sz="1600" u="none" cap="none" strike="noStrike">
                <a:solidFill>
                  <a:schemeClr val="dk1"/>
                </a:solidFill>
                <a:latin typeface="Helvetica Neue"/>
                <a:ea typeface="Helvetica Neue"/>
                <a:cs typeface="Helvetica Neue"/>
                <a:sym typeface="Helvetica Neue"/>
              </a:rPr>
              <a:t>Papaver sominiferum</a:t>
            </a:r>
            <a:r>
              <a:rPr b="0" i="0" lang="pt-BR" sz="1600" u="none" cap="none" strike="noStrike">
                <a:solidFill>
                  <a:schemeClr val="dk1"/>
                </a:solidFill>
                <a:latin typeface="Helvetica Neue"/>
                <a:ea typeface="Helvetica Neue"/>
                <a:cs typeface="Helvetica Neue"/>
                <a:sym typeface="Helvetica Neue"/>
              </a:rPr>
              <a:t> L) deve possuir 10% de morfina e 2% de codeína.</a:t>
            </a:r>
            <a:endParaRPr>
              <a:solidFill>
                <a:schemeClr val="dk1"/>
              </a:solidFil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chemeClr val="dk1"/>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usos do ópio e do seu principal </a:t>
            </a:r>
            <a:r>
              <a:rPr lang="pt-BR" sz="1600">
                <a:solidFill>
                  <a:schemeClr val="dk1"/>
                </a:solidFill>
                <a:latin typeface="Helvetica Neue"/>
                <a:ea typeface="Helvetica Neue"/>
                <a:cs typeface="Helvetica Neue"/>
                <a:sym typeface="Helvetica Neue"/>
              </a:rPr>
              <a:t>alcaloide</a:t>
            </a:r>
            <a:r>
              <a:rPr b="0" i="0" lang="pt-BR" sz="1600" u="none" cap="none" strike="noStrike">
                <a:solidFill>
                  <a:schemeClr val="dk1"/>
                </a:solidFill>
                <a:latin typeface="Helvetica Neue"/>
                <a:ea typeface="Helvetica Neue"/>
                <a:cs typeface="Helvetica Neue"/>
                <a:sym typeface="Helvetica Neue"/>
              </a:rPr>
              <a:t>, a morfina, são de exclusiva prescrição e vigilância médica. A morfina é o protótipo dos analgésicos opiáceos atuando em diversos receptores do sistema nervoso central, originando facilmente dependência. A codeína integra numerosos medicamentos para o tratamento da tosse e a papaverina é utilizada como espasmolítico.</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pic>
        <p:nvPicPr>
          <p:cNvPr id="382" name="Google Shape;382;gdafd6fc63a_0_73"/>
          <p:cNvPicPr preferRelativeResize="0"/>
          <p:nvPr/>
        </p:nvPicPr>
        <p:blipFill rotWithShape="1">
          <a:blip r:embed="rId3">
            <a:alphaModFix/>
          </a:blip>
          <a:srcRect b="0" l="0" r="0" t="0"/>
          <a:stretch/>
        </p:blipFill>
        <p:spPr>
          <a:xfrm>
            <a:off x="6376016" y="2126132"/>
            <a:ext cx="5204549" cy="3122726"/>
          </a:xfrm>
          <a:prstGeom prst="rect">
            <a:avLst/>
          </a:prstGeom>
          <a:noFill/>
          <a:ln>
            <a:noFill/>
          </a:ln>
        </p:spPr>
      </p:pic>
      <p:sp>
        <p:nvSpPr>
          <p:cNvPr id="383" name="Google Shape;383;gdafd6fc63a_0_73"/>
          <p:cNvSpPr txBox="1"/>
          <p:nvPr/>
        </p:nvSpPr>
        <p:spPr>
          <a:xfrm>
            <a:off x="6376016" y="5248858"/>
            <a:ext cx="5204548"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campo de papoulas</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Anja</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384" name="Google Shape;384;gdafd6fc63a_0_73"/>
          <p:cNvSpPr txBox="1"/>
          <p:nvPr/>
        </p:nvSpPr>
        <p:spPr>
          <a:xfrm>
            <a:off x="611435" y="1331467"/>
            <a:ext cx="7233852" cy="4178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8. COMPOSTOS NITROGENADOS</a:t>
            </a:r>
            <a:r>
              <a:rPr b="1" i="0" lang="pt-BR" sz="2000" u="none" cap="none" strike="noStrike">
                <a:solidFill>
                  <a:srgbClr val="347E58"/>
                </a:solidFill>
                <a:latin typeface="Helvetica Neue"/>
                <a:ea typeface="Helvetica Neue"/>
                <a:cs typeface="Helvetica Neue"/>
                <a:sym typeface="Helvetica Neue"/>
              </a:rPr>
              <a:t> - ALCAL</a:t>
            </a:r>
            <a:r>
              <a:rPr b="1" lang="pt-BR" sz="2000">
                <a:solidFill>
                  <a:srgbClr val="347E58"/>
                </a:solidFill>
                <a:latin typeface="Helvetica Neue"/>
                <a:ea typeface="Helvetica Neue"/>
                <a:cs typeface="Helvetica Neue"/>
                <a:sym typeface="Helvetica Neue"/>
              </a:rPr>
              <a:t>O</a:t>
            </a:r>
            <a:r>
              <a:rPr b="1" i="0" lang="pt-BR" sz="2000" u="none" cap="none" strike="noStrike">
                <a:solidFill>
                  <a:srgbClr val="347E58"/>
                </a:solidFill>
                <a:latin typeface="Helvetica Neue"/>
                <a:ea typeface="Helvetica Neue"/>
                <a:cs typeface="Helvetica Neue"/>
                <a:sym typeface="Helvetica Neue"/>
              </a:rPr>
              <a:t>IDES</a:t>
            </a:r>
            <a:endParaRPr b="0" i="0" sz="2000" u="none" cap="none" strike="noStrike">
              <a:solidFill>
                <a:srgbClr val="347E58"/>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46"/>
          <p:cNvGrpSpPr/>
          <p:nvPr/>
        </p:nvGrpSpPr>
        <p:grpSpPr>
          <a:xfrm>
            <a:off x="764590" y="2798809"/>
            <a:ext cx="10662820" cy="3074903"/>
            <a:chOff x="674267" y="2380990"/>
            <a:chExt cx="8818386" cy="2543012"/>
          </a:xfrm>
        </p:grpSpPr>
        <p:pic>
          <p:nvPicPr>
            <p:cNvPr id="391" name="Google Shape;391;p46"/>
            <p:cNvPicPr preferRelativeResize="0"/>
            <p:nvPr/>
          </p:nvPicPr>
          <p:blipFill rotWithShape="1">
            <a:blip r:embed="rId3">
              <a:alphaModFix/>
            </a:blip>
            <a:srcRect b="0" l="0" r="0" t="0"/>
            <a:stretch/>
          </p:blipFill>
          <p:spPr>
            <a:xfrm>
              <a:off x="674267" y="2380990"/>
              <a:ext cx="3547058" cy="2543012"/>
            </a:xfrm>
            <a:prstGeom prst="rect">
              <a:avLst/>
            </a:prstGeom>
            <a:noFill/>
            <a:ln>
              <a:noFill/>
            </a:ln>
          </p:spPr>
        </p:pic>
        <p:pic>
          <p:nvPicPr>
            <p:cNvPr id="392" name="Google Shape;392;p46"/>
            <p:cNvPicPr preferRelativeResize="0"/>
            <p:nvPr/>
          </p:nvPicPr>
          <p:blipFill rotWithShape="1">
            <a:blip r:embed="rId3">
              <a:alphaModFix/>
            </a:blip>
            <a:srcRect b="0" l="0" r="0" t="0"/>
            <a:stretch/>
          </p:blipFill>
          <p:spPr>
            <a:xfrm>
              <a:off x="3303983" y="2380990"/>
              <a:ext cx="3547058" cy="2543012"/>
            </a:xfrm>
            <a:prstGeom prst="rect">
              <a:avLst/>
            </a:prstGeom>
            <a:noFill/>
            <a:ln>
              <a:noFill/>
            </a:ln>
          </p:spPr>
        </p:pic>
        <p:pic>
          <p:nvPicPr>
            <p:cNvPr id="393" name="Google Shape;393;p46"/>
            <p:cNvPicPr preferRelativeResize="0"/>
            <p:nvPr/>
          </p:nvPicPr>
          <p:blipFill rotWithShape="1">
            <a:blip r:embed="rId3">
              <a:alphaModFix/>
            </a:blip>
            <a:srcRect b="0" l="0" r="0" t="0"/>
            <a:stretch/>
          </p:blipFill>
          <p:spPr>
            <a:xfrm>
              <a:off x="5945595" y="2380990"/>
              <a:ext cx="3547058" cy="2543012"/>
            </a:xfrm>
            <a:prstGeom prst="rect">
              <a:avLst/>
            </a:prstGeom>
            <a:noFill/>
            <a:ln>
              <a:noFill/>
            </a:ln>
          </p:spPr>
        </p:pic>
      </p:grpSp>
      <p:pic>
        <p:nvPicPr>
          <p:cNvPr id="394" name="Google Shape;394;p46"/>
          <p:cNvPicPr preferRelativeResize="0"/>
          <p:nvPr/>
        </p:nvPicPr>
        <p:blipFill rotWithShape="1">
          <a:blip r:embed="rId4">
            <a:alphaModFix/>
          </a:blip>
          <a:srcRect b="0" l="0" r="0" t="0"/>
          <a:stretch/>
        </p:blipFill>
        <p:spPr>
          <a:xfrm>
            <a:off x="9466061" y="1955575"/>
            <a:ext cx="1528026" cy="1528026"/>
          </a:xfrm>
          <a:prstGeom prst="rect">
            <a:avLst/>
          </a:prstGeom>
          <a:noFill/>
          <a:ln>
            <a:noFill/>
          </a:ln>
        </p:spPr>
      </p:pic>
      <p:sp>
        <p:nvSpPr>
          <p:cNvPr id="395" name="Google Shape;395;p46"/>
          <p:cNvSpPr txBox="1"/>
          <p:nvPr/>
        </p:nvSpPr>
        <p:spPr>
          <a:xfrm>
            <a:off x="854913" y="1899277"/>
            <a:ext cx="5464573"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p:txBody>
      </p:sp>
      <p:sp>
        <p:nvSpPr>
          <p:cNvPr id="396" name="Google Shape;396;p46"/>
          <p:cNvSpPr/>
          <p:nvPr/>
        </p:nvSpPr>
        <p:spPr>
          <a:xfrm>
            <a:off x="1066394" y="3720903"/>
            <a:ext cx="9747422" cy="19389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Outro exemplo são os </a:t>
            </a:r>
            <a:r>
              <a:rPr b="1" lang="pt-BR" sz="1600">
                <a:solidFill>
                  <a:schemeClr val="lt1"/>
                </a:solidFill>
                <a:latin typeface="Helvetica Neue"/>
                <a:ea typeface="Helvetica Neue"/>
                <a:cs typeface="Helvetica Neue"/>
                <a:sym typeface="Helvetica Neue"/>
              </a:rPr>
              <a:t>alcaloide</a:t>
            </a:r>
            <a:r>
              <a:rPr b="1" i="0" lang="pt-BR" sz="1600" u="none" cap="none" strike="noStrike">
                <a:solidFill>
                  <a:schemeClr val="lt1"/>
                </a:solidFill>
                <a:latin typeface="Helvetica Neue"/>
                <a:ea typeface="Helvetica Neue"/>
                <a:cs typeface="Helvetica Neue"/>
                <a:sym typeface="Helvetica Neue"/>
              </a:rPr>
              <a:t>s pirrolizidínicos, presentes no Confrei - </a:t>
            </a:r>
            <a:r>
              <a:rPr b="1" i="1" lang="pt-BR" sz="1600" u="none" cap="none" strike="noStrike">
                <a:solidFill>
                  <a:schemeClr val="lt1"/>
                </a:solidFill>
                <a:latin typeface="Helvetica Neue"/>
                <a:ea typeface="Helvetica Neue"/>
                <a:cs typeface="Helvetica Neue"/>
                <a:sym typeface="Helvetica Neue"/>
              </a:rPr>
              <a:t>Symphytum officinale</a:t>
            </a:r>
            <a:r>
              <a:rPr b="1" i="0" lang="pt-BR" sz="1600" u="none" cap="none" strike="noStrike">
                <a:solidFill>
                  <a:schemeClr val="lt1"/>
                </a:solidFill>
                <a:latin typeface="Helvetica Neue"/>
                <a:ea typeface="Helvetica Neue"/>
                <a:cs typeface="Helvetica Neue"/>
                <a:sym typeface="Helvetica Neue"/>
              </a:rPr>
              <a:t> L. que conferem por via oral efeitos hepatotóxico, pneumotóxico, carcinogênico e mutagênico. Estes </a:t>
            </a:r>
            <a:r>
              <a:rPr b="1" i="0" lang="pt-BR" sz="1600" u="none" cap="none" strike="noStrike">
                <a:solidFill>
                  <a:schemeClr val="lt1"/>
                </a:solidFill>
                <a:latin typeface="Helvetica Neue"/>
                <a:ea typeface="Helvetica Neue"/>
                <a:cs typeface="Helvetica Neue"/>
                <a:sym typeface="Helvetica Neue"/>
              </a:rPr>
              <a:t>alcaloides</a:t>
            </a:r>
            <a:r>
              <a:rPr b="1" i="0" lang="pt-BR" sz="1600" u="none" cap="none" strike="noStrike">
                <a:solidFill>
                  <a:schemeClr val="lt1"/>
                </a:solidFill>
                <a:latin typeface="Helvetica Neue"/>
                <a:ea typeface="Helvetica Neue"/>
                <a:cs typeface="Helvetica Neue"/>
                <a:sym typeface="Helvetica Neue"/>
              </a:rPr>
              <a:t> são derivados da pirrolizidina. Por essa razão, essa planta não pode ser administrada por via oral segundo resolução da Anvisa  -  Resolução da Diretoria Colegiada Nº 26, de 13 de maio de 2014. </a:t>
            </a:r>
            <a:endParaRPr b="1" i="0" sz="1600" u="none" cap="none" strike="noStrike">
              <a:solidFill>
                <a:schemeClr val="lt1"/>
              </a:solidFill>
              <a:latin typeface="Helvetica Neue"/>
              <a:ea typeface="Helvetica Neue"/>
              <a:cs typeface="Helvetica Neue"/>
              <a:sym typeface="Helvetica Neue"/>
            </a:endParaRPr>
          </a:p>
        </p:txBody>
      </p:sp>
      <p:sp>
        <p:nvSpPr>
          <p:cNvPr id="397" name="Google Shape;397;p46"/>
          <p:cNvSpPr txBox="1"/>
          <p:nvPr/>
        </p:nvSpPr>
        <p:spPr>
          <a:xfrm>
            <a:off x="611435" y="1331467"/>
            <a:ext cx="7233852" cy="4178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8. COMPOSTOS NITROGENADO</a:t>
            </a:r>
            <a:r>
              <a:rPr b="1" i="0" lang="pt-BR" sz="2000" u="none" cap="none" strike="noStrike">
                <a:solidFill>
                  <a:srgbClr val="347E58"/>
                </a:solidFill>
                <a:latin typeface="Helvetica Neue"/>
                <a:ea typeface="Helvetica Neue"/>
                <a:cs typeface="Helvetica Neue"/>
                <a:sym typeface="Helvetica Neue"/>
              </a:rPr>
              <a:t>S - ALCAL</a:t>
            </a:r>
            <a:r>
              <a:rPr b="1" lang="pt-BR" sz="2000">
                <a:solidFill>
                  <a:srgbClr val="347E58"/>
                </a:solidFill>
                <a:latin typeface="Helvetica Neue"/>
                <a:ea typeface="Helvetica Neue"/>
                <a:cs typeface="Helvetica Neue"/>
                <a:sym typeface="Helvetica Neue"/>
              </a:rPr>
              <a:t>O</a:t>
            </a:r>
            <a:r>
              <a:rPr b="1" i="0" lang="pt-BR" sz="2000" u="none" cap="none" strike="noStrike">
                <a:solidFill>
                  <a:srgbClr val="347E58"/>
                </a:solidFill>
                <a:latin typeface="Helvetica Neue"/>
                <a:ea typeface="Helvetica Neue"/>
                <a:cs typeface="Helvetica Neue"/>
                <a:sym typeface="Helvetica Neue"/>
              </a:rPr>
              <a:t>IDES</a:t>
            </a:r>
            <a:endParaRPr b="0" i="0" sz="2000" u="none" cap="none" strike="noStrike">
              <a:solidFill>
                <a:srgbClr val="347E58"/>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dafd6fc63a_0_95"/>
          <p:cNvSpPr txBox="1"/>
          <p:nvPr/>
        </p:nvSpPr>
        <p:spPr>
          <a:xfrm>
            <a:off x="744001" y="5885239"/>
            <a:ext cx="5049676"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confrei</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 </a:t>
            </a:r>
            <a:r>
              <a:rPr b="0" i="0" lang="pt-BR" sz="1200" u="sng" cap="none" strike="noStrike">
                <a:solidFill>
                  <a:srgbClr val="191B26"/>
                </a:solidFill>
                <a:latin typeface="Helvetica Neue"/>
                <a:ea typeface="Helvetica Neue"/>
                <a:cs typeface="Helvetica Neue"/>
                <a:sym typeface="Helvetica Neue"/>
                <a:hlinkClick r:id="rId3">
                  <a:extLst>
                    <a:ext uri="{A12FA001-AC4F-418D-AE19-62706E023703}">
                      <ahyp:hlinkClr val="tx"/>
                    </a:ext>
                  </a:extLst>
                </a:hlinkClick>
              </a:rPr>
              <a:t>Hans Braxmeier</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sp>
        <p:nvSpPr>
          <p:cNvPr id="404" name="Google Shape;404;gdafd6fc63a_0_95"/>
          <p:cNvSpPr txBox="1"/>
          <p:nvPr/>
        </p:nvSpPr>
        <p:spPr>
          <a:xfrm>
            <a:off x="6398321" y="5885239"/>
            <a:ext cx="5049676"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confrei</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Arial"/>
                <a:ea typeface="Arial"/>
                <a:cs typeface="Arial"/>
                <a:sym typeface="Arial"/>
              </a:rPr>
              <a:t>Imagem de </a:t>
            </a:r>
            <a:r>
              <a:rPr b="0" i="0" lang="pt-BR" sz="1200" u="sng" cap="none" strike="noStrike">
                <a:solidFill>
                  <a:srgbClr val="191B26"/>
                </a:solidFill>
                <a:latin typeface="Arial"/>
                <a:ea typeface="Arial"/>
                <a:cs typeface="Arial"/>
                <a:sym typeface="Arial"/>
                <a:hlinkClick r:id="rId5">
                  <a:extLst>
                    <a:ext uri="{A12FA001-AC4F-418D-AE19-62706E023703}">
                      <ahyp:hlinkClr val="tx"/>
                    </a:ext>
                  </a:extLst>
                </a:hlinkClick>
              </a:rPr>
              <a:t>Nancy Buron</a:t>
            </a:r>
            <a:r>
              <a:rPr b="0" i="0" lang="pt-BR" sz="1200" u="none" cap="none" strike="noStrike">
                <a:solidFill>
                  <a:srgbClr val="191B26"/>
                </a:solidFill>
                <a:latin typeface="Arial"/>
                <a:ea typeface="Arial"/>
                <a:cs typeface="Arial"/>
                <a:sym typeface="Arial"/>
              </a:rPr>
              <a:t> por </a:t>
            </a:r>
            <a:r>
              <a:rPr b="0" i="0" lang="pt-BR" sz="1200" u="sng" cap="none" strike="noStrike">
                <a:solidFill>
                  <a:srgbClr val="191B26"/>
                </a:solidFill>
                <a:latin typeface="Arial"/>
                <a:ea typeface="Arial"/>
                <a:cs typeface="Arial"/>
                <a:sym typeface="Arial"/>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Arial"/>
                <a:ea typeface="Arial"/>
                <a:cs typeface="Arial"/>
                <a:sym typeface="Arial"/>
              </a:rPr>
              <a:t> </a:t>
            </a:r>
            <a:endParaRPr b="0" i="0" sz="1200" u="none" cap="none" strike="noStrike">
              <a:solidFill>
                <a:schemeClr val="dk1"/>
              </a:solidFill>
              <a:latin typeface="Helvetica Neue"/>
              <a:ea typeface="Helvetica Neue"/>
              <a:cs typeface="Helvetica Neue"/>
              <a:sym typeface="Helvetica Neue"/>
            </a:endParaRPr>
          </a:p>
        </p:txBody>
      </p:sp>
      <p:pic>
        <p:nvPicPr>
          <p:cNvPr id="405" name="Google Shape;405;gdafd6fc63a_0_95"/>
          <p:cNvPicPr preferRelativeResize="0"/>
          <p:nvPr/>
        </p:nvPicPr>
        <p:blipFill rotWithShape="1">
          <a:blip r:embed="rId7">
            <a:alphaModFix/>
          </a:blip>
          <a:srcRect b="0" l="0" r="0" t="0"/>
          <a:stretch/>
        </p:blipFill>
        <p:spPr>
          <a:xfrm>
            <a:off x="744001" y="2097989"/>
            <a:ext cx="5049677" cy="3787258"/>
          </a:xfrm>
          <a:prstGeom prst="rect">
            <a:avLst/>
          </a:prstGeom>
          <a:noFill/>
          <a:ln>
            <a:noFill/>
          </a:ln>
        </p:spPr>
      </p:pic>
      <p:pic>
        <p:nvPicPr>
          <p:cNvPr id="406" name="Google Shape;406;gdafd6fc63a_0_95"/>
          <p:cNvPicPr preferRelativeResize="0"/>
          <p:nvPr/>
        </p:nvPicPr>
        <p:blipFill rotWithShape="1">
          <a:blip r:embed="rId8">
            <a:alphaModFix/>
          </a:blip>
          <a:srcRect b="0" l="0" r="0" t="0"/>
          <a:stretch/>
        </p:blipFill>
        <p:spPr>
          <a:xfrm>
            <a:off x="6398322" y="2097989"/>
            <a:ext cx="5049677" cy="3787250"/>
          </a:xfrm>
          <a:prstGeom prst="rect">
            <a:avLst/>
          </a:prstGeom>
          <a:noFill/>
          <a:ln>
            <a:noFill/>
          </a:ln>
        </p:spPr>
      </p:pic>
      <p:sp>
        <p:nvSpPr>
          <p:cNvPr id="407" name="Google Shape;407;gdafd6fc63a_0_95"/>
          <p:cNvSpPr txBox="1"/>
          <p:nvPr/>
        </p:nvSpPr>
        <p:spPr>
          <a:xfrm>
            <a:off x="611435" y="1331467"/>
            <a:ext cx="7233900" cy="41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8. COMPOSTOS NITROGENADO</a:t>
            </a:r>
            <a:r>
              <a:rPr b="1" i="0" lang="pt-BR" sz="2000" u="none" cap="none" strike="noStrike">
                <a:solidFill>
                  <a:srgbClr val="347E58"/>
                </a:solidFill>
                <a:latin typeface="Helvetica Neue"/>
                <a:ea typeface="Helvetica Neue"/>
                <a:cs typeface="Helvetica Neue"/>
                <a:sym typeface="Helvetica Neue"/>
              </a:rPr>
              <a:t>S - ALCAL</a:t>
            </a:r>
            <a:r>
              <a:rPr b="1" lang="pt-BR" sz="2000">
                <a:solidFill>
                  <a:srgbClr val="347E58"/>
                </a:solidFill>
                <a:latin typeface="Helvetica Neue"/>
                <a:ea typeface="Helvetica Neue"/>
                <a:cs typeface="Helvetica Neue"/>
                <a:sym typeface="Helvetica Neue"/>
              </a:rPr>
              <a:t>O</a:t>
            </a:r>
            <a:r>
              <a:rPr b="1" i="0" lang="pt-BR" sz="2000" u="none" cap="none" strike="noStrike">
                <a:solidFill>
                  <a:srgbClr val="347E58"/>
                </a:solidFill>
                <a:latin typeface="Helvetica Neue"/>
                <a:ea typeface="Helvetica Neue"/>
                <a:cs typeface="Helvetica Neue"/>
                <a:sym typeface="Helvetica Neue"/>
              </a:rPr>
              <a:t>IDES</a:t>
            </a:r>
            <a:endParaRPr b="0" i="0" sz="2000" u="none" cap="none" strike="noStrike">
              <a:solidFill>
                <a:srgbClr val="347E58"/>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grpSp>
        <p:nvGrpSpPr>
          <p:cNvPr id="413" name="Google Shape;413;p47"/>
          <p:cNvGrpSpPr/>
          <p:nvPr/>
        </p:nvGrpSpPr>
        <p:grpSpPr>
          <a:xfrm>
            <a:off x="2630186" y="4373216"/>
            <a:ext cx="8124040" cy="1793715"/>
            <a:chOff x="933121" y="4130022"/>
            <a:chExt cx="8706043" cy="2044222"/>
          </a:xfrm>
        </p:grpSpPr>
        <p:pic>
          <p:nvPicPr>
            <p:cNvPr id="414" name="Google Shape;414;p47"/>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415" name="Google Shape;415;p47"/>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416" name="Google Shape;416;p47"/>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417" name="Google Shape;417;p47"/>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grpSp>
        <p:nvGrpSpPr>
          <p:cNvPr id="418" name="Google Shape;418;p47"/>
          <p:cNvGrpSpPr/>
          <p:nvPr/>
        </p:nvGrpSpPr>
        <p:grpSpPr>
          <a:xfrm>
            <a:off x="1463995" y="4373216"/>
            <a:ext cx="8124040" cy="1793715"/>
            <a:chOff x="933121" y="4130022"/>
            <a:chExt cx="8706043" cy="2044222"/>
          </a:xfrm>
        </p:grpSpPr>
        <p:pic>
          <p:nvPicPr>
            <p:cNvPr id="419" name="Google Shape;419;p47"/>
            <p:cNvPicPr preferRelativeResize="0"/>
            <p:nvPr/>
          </p:nvPicPr>
          <p:blipFill rotWithShape="1">
            <a:blip r:embed="rId3">
              <a:alphaModFix/>
            </a:blip>
            <a:srcRect b="0" l="0" r="0" t="0"/>
            <a:stretch/>
          </p:blipFill>
          <p:spPr>
            <a:xfrm>
              <a:off x="933121" y="4130022"/>
              <a:ext cx="2681156" cy="2044222"/>
            </a:xfrm>
            <a:prstGeom prst="rect">
              <a:avLst/>
            </a:prstGeom>
            <a:noFill/>
            <a:ln>
              <a:noFill/>
            </a:ln>
          </p:spPr>
        </p:pic>
        <p:pic>
          <p:nvPicPr>
            <p:cNvPr id="420" name="Google Shape;420;p47"/>
            <p:cNvPicPr preferRelativeResize="0"/>
            <p:nvPr/>
          </p:nvPicPr>
          <p:blipFill rotWithShape="1">
            <a:blip r:embed="rId3">
              <a:alphaModFix/>
            </a:blip>
            <a:srcRect b="0" l="0" r="0" t="0"/>
            <a:stretch/>
          </p:blipFill>
          <p:spPr>
            <a:xfrm>
              <a:off x="2920875" y="4130022"/>
              <a:ext cx="2681156" cy="2044222"/>
            </a:xfrm>
            <a:prstGeom prst="rect">
              <a:avLst/>
            </a:prstGeom>
            <a:noFill/>
            <a:ln>
              <a:noFill/>
            </a:ln>
          </p:spPr>
        </p:pic>
        <p:pic>
          <p:nvPicPr>
            <p:cNvPr id="421" name="Google Shape;421;p47"/>
            <p:cNvPicPr preferRelativeResize="0"/>
            <p:nvPr/>
          </p:nvPicPr>
          <p:blipFill rotWithShape="1">
            <a:blip r:embed="rId3">
              <a:alphaModFix/>
            </a:blip>
            <a:srcRect b="0" l="0" r="0" t="0"/>
            <a:stretch/>
          </p:blipFill>
          <p:spPr>
            <a:xfrm>
              <a:off x="4917621" y="4130022"/>
              <a:ext cx="2681156" cy="2044222"/>
            </a:xfrm>
            <a:prstGeom prst="rect">
              <a:avLst/>
            </a:prstGeom>
            <a:noFill/>
            <a:ln>
              <a:noFill/>
            </a:ln>
          </p:spPr>
        </p:pic>
        <p:pic>
          <p:nvPicPr>
            <p:cNvPr id="422" name="Google Shape;422;p47"/>
            <p:cNvPicPr preferRelativeResize="0"/>
            <p:nvPr/>
          </p:nvPicPr>
          <p:blipFill rotWithShape="1">
            <a:blip r:embed="rId3">
              <a:alphaModFix/>
            </a:blip>
            <a:srcRect b="0" l="0" r="0" t="0"/>
            <a:stretch/>
          </p:blipFill>
          <p:spPr>
            <a:xfrm>
              <a:off x="6958008" y="4130022"/>
              <a:ext cx="2681156" cy="2044222"/>
            </a:xfrm>
            <a:prstGeom prst="rect">
              <a:avLst/>
            </a:prstGeom>
            <a:noFill/>
            <a:ln>
              <a:noFill/>
            </a:ln>
          </p:spPr>
        </p:pic>
      </p:grpSp>
      <p:pic>
        <p:nvPicPr>
          <p:cNvPr id="423" name="Google Shape;423;p47"/>
          <p:cNvPicPr preferRelativeResize="0"/>
          <p:nvPr/>
        </p:nvPicPr>
        <p:blipFill rotWithShape="1">
          <a:blip r:embed="rId4">
            <a:alphaModFix/>
          </a:blip>
          <a:srcRect b="0" l="0" r="0" t="0"/>
          <a:stretch/>
        </p:blipFill>
        <p:spPr>
          <a:xfrm>
            <a:off x="9179667" y="3875333"/>
            <a:ext cx="1199895" cy="1199895"/>
          </a:xfrm>
          <a:prstGeom prst="rect">
            <a:avLst/>
          </a:prstGeom>
          <a:noFill/>
          <a:ln>
            <a:noFill/>
          </a:ln>
        </p:spPr>
      </p:pic>
      <p:sp>
        <p:nvSpPr>
          <p:cNvPr id="424" name="Google Shape;424;p47"/>
          <p:cNvSpPr txBox="1"/>
          <p:nvPr/>
        </p:nvSpPr>
        <p:spPr>
          <a:xfrm>
            <a:off x="1463995" y="2140400"/>
            <a:ext cx="9290231" cy="193895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No entanto, o seu uso tópico é liberado para o tratamento de lesões e muitos estudos farmacológicos mostram que </a:t>
            </a:r>
            <a:r>
              <a:rPr b="0" i="1" lang="pt-BR" sz="1600" u="none" cap="none" strike="noStrike">
                <a:solidFill>
                  <a:schemeClr val="dk1"/>
                </a:solidFill>
                <a:latin typeface="Helvetica Neue"/>
                <a:ea typeface="Helvetica Neue"/>
                <a:cs typeface="Helvetica Neue"/>
                <a:sym typeface="Helvetica Neue"/>
              </a:rPr>
              <a:t>Symphytum officinale</a:t>
            </a:r>
            <a:r>
              <a:rPr b="0" i="0" lang="pt-BR" sz="1600" u="none" cap="none" strike="noStrike">
                <a:solidFill>
                  <a:schemeClr val="dk1"/>
                </a:solidFill>
                <a:latin typeface="Helvetica Neue"/>
                <a:ea typeface="Helvetica Neue"/>
                <a:cs typeface="Helvetica Neue"/>
                <a:sym typeface="Helvetica Neue"/>
              </a:rPr>
              <a:t> L. apresenta ação local devido à presença da alantoína, substância bastante pesquisada desde a década de 50, com  comprovada ação cicatrizante, o ácido rosmarínico, responsável pela ação anti-inflamatória e da mucilagem com ação anti-irritante e hidratante (MATOS, 2007).</a:t>
            </a:r>
            <a:endParaRPr b="0" i="0" sz="1400" u="none" cap="none" strike="noStrike">
              <a:solidFill>
                <a:srgbClr val="000000"/>
              </a:solidFill>
              <a:latin typeface="Arial"/>
              <a:ea typeface="Arial"/>
              <a:cs typeface="Arial"/>
              <a:sym typeface="Arial"/>
            </a:endParaRPr>
          </a:p>
        </p:txBody>
      </p:sp>
      <p:sp>
        <p:nvSpPr>
          <p:cNvPr id="425" name="Google Shape;425;p47"/>
          <p:cNvSpPr txBox="1"/>
          <p:nvPr/>
        </p:nvSpPr>
        <p:spPr>
          <a:xfrm>
            <a:off x="1705709" y="4498726"/>
            <a:ext cx="8544900" cy="1569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Amplie seus estudos acessando a documentação a seguir: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Anvisa  -  Resolução da Diretoria Colegiada Nº 26, de 13 de maio de 2014.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https://bvsms.saude.gov.br/bvs/saudelegis/anvisa/2014/rdc0026_13_05_2014.pdf&gt; Acesso em: 04 abr. 2020.</a:t>
            </a:r>
            <a:endParaRPr b="0" i="0" sz="1400" u="none" cap="none" strike="noStrike">
              <a:solidFill>
                <a:srgbClr val="000000"/>
              </a:solidFill>
              <a:latin typeface="Arial"/>
              <a:ea typeface="Arial"/>
              <a:cs typeface="Arial"/>
              <a:sym typeface="Arial"/>
            </a:endParaRPr>
          </a:p>
        </p:txBody>
      </p:sp>
      <p:sp>
        <p:nvSpPr>
          <p:cNvPr id="426" name="Google Shape;426;p47"/>
          <p:cNvSpPr txBox="1"/>
          <p:nvPr/>
        </p:nvSpPr>
        <p:spPr>
          <a:xfrm>
            <a:off x="611435" y="1331467"/>
            <a:ext cx="7233900" cy="41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8. COMPOSTOS NITROGENADO</a:t>
            </a:r>
            <a:r>
              <a:rPr b="1" i="0" lang="pt-BR" sz="2000" u="none" cap="none" strike="noStrike">
                <a:solidFill>
                  <a:srgbClr val="347E58"/>
                </a:solidFill>
                <a:latin typeface="Helvetica Neue"/>
                <a:ea typeface="Helvetica Neue"/>
                <a:cs typeface="Helvetica Neue"/>
                <a:sym typeface="Helvetica Neue"/>
              </a:rPr>
              <a:t>S - ALCAL</a:t>
            </a:r>
            <a:r>
              <a:rPr b="1" lang="pt-BR" sz="2000">
                <a:solidFill>
                  <a:srgbClr val="347E58"/>
                </a:solidFill>
                <a:latin typeface="Helvetica Neue"/>
                <a:ea typeface="Helvetica Neue"/>
                <a:cs typeface="Helvetica Neue"/>
                <a:sym typeface="Helvetica Neue"/>
              </a:rPr>
              <a:t>O</a:t>
            </a:r>
            <a:r>
              <a:rPr b="1" i="0" lang="pt-BR" sz="2000" u="none" cap="none" strike="noStrike">
                <a:solidFill>
                  <a:srgbClr val="347E58"/>
                </a:solidFill>
                <a:latin typeface="Helvetica Neue"/>
                <a:ea typeface="Helvetica Neue"/>
                <a:cs typeface="Helvetica Neue"/>
                <a:sym typeface="Helvetica Neue"/>
              </a:rPr>
              <a:t>IDES</a:t>
            </a:r>
            <a:endParaRPr b="0" i="0" sz="2000" u="none" cap="none" strike="noStrike">
              <a:solidFill>
                <a:srgbClr val="347E5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grpSp>
        <p:nvGrpSpPr>
          <p:cNvPr id="432" name="Google Shape;432;p48"/>
          <p:cNvGrpSpPr/>
          <p:nvPr/>
        </p:nvGrpSpPr>
        <p:grpSpPr>
          <a:xfrm>
            <a:off x="6210126" y="2476917"/>
            <a:ext cx="5023588" cy="3107540"/>
            <a:chOff x="6210126" y="2476917"/>
            <a:chExt cx="5023588" cy="3107540"/>
          </a:xfrm>
        </p:grpSpPr>
        <p:pic>
          <p:nvPicPr>
            <p:cNvPr id="433" name="Google Shape;433;p48"/>
            <p:cNvPicPr preferRelativeResize="0"/>
            <p:nvPr/>
          </p:nvPicPr>
          <p:blipFill rotWithShape="1">
            <a:blip r:embed="rId4">
              <a:alphaModFix/>
            </a:blip>
            <a:srcRect b="0" l="0" r="0" t="0"/>
            <a:stretch/>
          </p:blipFill>
          <p:spPr>
            <a:xfrm>
              <a:off x="6899239" y="2476917"/>
              <a:ext cx="4334475" cy="3107540"/>
            </a:xfrm>
            <a:prstGeom prst="rect">
              <a:avLst/>
            </a:prstGeom>
            <a:noFill/>
            <a:ln>
              <a:noFill/>
            </a:ln>
          </p:spPr>
        </p:pic>
        <p:pic>
          <p:nvPicPr>
            <p:cNvPr id="434" name="Google Shape;434;p48"/>
            <p:cNvPicPr preferRelativeResize="0"/>
            <p:nvPr/>
          </p:nvPicPr>
          <p:blipFill rotWithShape="1">
            <a:blip r:embed="rId4">
              <a:alphaModFix/>
            </a:blip>
            <a:srcRect b="0" l="0" r="0" t="0"/>
            <a:stretch/>
          </p:blipFill>
          <p:spPr>
            <a:xfrm>
              <a:off x="6210126" y="2476917"/>
              <a:ext cx="4334475" cy="3107540"/>
            </a:xfrm>
            <a:prstGeom prst="rect">
              <a:avLst/>
            </a:prstGeom>
            <a:noFill/>
            <a:ln>
              <a:noFill/>
            </a:ln>
          </p:spPr>
        </p:pic>
      </p:grpSp>
      <p:pic>
        <p:nvPicPr>
          <p:cNvPr id="435" name="Google Shape;435;p48"/>
          <p:cNvPicPr preferRelativeResize="0"/>
          <p:nvPr/>
        </p:nvPicPr>
        <p:blipFill rotWithShape="1">
          <a:blip r:embed="rId5">
            <a:alphaModFix/>
          </a:blip>
          <a:srcRect b="0" l="0" r="0" t="0"/>
          <a:stretch/>
        </p:blipFill>
        <p:spPr>
          <a:xfrm>
            <a:off x="9738349" y="1745774"/>
            <a:ext cx="1223893" cy="1223893"/>
          </a:xfrm>
          <a:prstGeom prst="rect">
            <a:avLst/>
          </a:prstGeom>
          <a:noFill/>
          <a:ln>
            <a:noFill/>
          </a:ln>
        </p:spPr>
      </p:pic>
      <p:sp>
        <p:nvSpPr>
          <p:cNvPr id="436" name="Google Shape;436;p48"/>
          <p:cNvSpPr txBox="1"/>
          <p:nvPr/>
        </p:nvSpPr>
        <p:spPr>
          <a:xfrm>
            <a:off x="761485" y="2271586"/>
            <a:ext cx="5031000" cy="34164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Como mencionamos no início desta aula, o estudo sobre os metabólitos secundários é muito importante para instrumentalizar os profissionais de saúde  a conhecer os constituintes químicos presentes nas plantas medicinais com atividades farmacológicas. Esta aula irá auxiliar no entendimento das monografias sobre as plantas medicinais com potencialidades para o tratamento de feridas apresentadas na Unidade 3 deste presente curso.</a:t>
            </a:r>
            <a:endParaRPr b="0" i="0" sz="1400" u="none" cap="none" strike="noStrike">
              <a:solidFill>
                <a:srgbClr val="000000"/>
              </a:solidFill>
              <a:latin typeface="Arial"/>
              <a:ea typeface="Arial"/>
              <a:cs typeface="Arial"/>
              <a:sym typeface="Arial"/>
            </a:endParaRPr>
          </a:p>
        </p:txBody>
      </p:sp>
      <p:sp>
        <p:nvSpPr>
          <p:cNvPr id="437" name="Google Shape;437;p48"/>
          <p:cNvSpPr txBox="1"/>
          <p:nvPr/>
        </p:nvSpPr>
        <p:spPr>
          <a:xfrm>
            <a:off x="6476083" y="3070638"/>
            <a:ext cx="4543200" cy="2185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Para aprofundar este assunto, além dos exemplos apresentados, elaboramos e incluímos um e-book no link abaixo, com mais informações sobre os metabólitos secundários.  Bons estudos!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E-BOOK METABÓLITOS SECUNDÁRIOS</a:t>
            </a:r>
            <a:endParaRPr b="0" i="0" sz="1400" u="none" cap="none" strike="noStrike">
              <a:solidFill>
                <a:srgbClr val="000000"/>
              </a:solidFill>
              <a:latin typeface="Arial"/>
              <a:ea typeface="Arial"/>
              <a:cs typeface="Arial"/>
              <a:sym typeface="Arial"/>
            </a:endParaRPr>
          </a:p>
        </p:txBody>
      </p:sp>
      <p:sp>
        <p:nvSpPr>
          <p:cNvPr id="438" name="Google Shape;438;p48"/>
          <p:cNvSpPr txBox="1"/>
          <p:nvPr/>
        </p:nvSpPr>
        <p:spPr>
          <a:xfrm>
            <a:off x="661506" y="1342233"/>
            <a:ext cx="5230959" cy="4865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9. CONSIDERAÇÕES FINAIS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nvSpPr>
        <p:spPr>
          <a:xfrm>
            <a:off x="626537" y="1314812"/>
            <a:ext cx="4674333"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10. REFERÊNCIAS</a:t>
            </a:r>
            <a:endParaRPr b="0" i="0" sz="2000" u="none" cap="none" strike="noStrike">
              <a:solidFill>
                <a:srgbClr val="367D55"/>
              </a:solidFill>
              <a:latin typeface="Arial"/>
              <a:ea typeface="Arial"/>
              <a:cs typeface="Arial"/>
              <a:sym typeface="Arial"/>
            </a:endParaRPr>
          </a:p>
        </p:txBody>
      </p:sp>
      <p:sp>
        <p:nvSpPr>
          <p:cNvPr id="445" name="Google Shape;445;p49"/>
          <p:cNvSpPr txBox="1"/>
          <p:nvPr/>
        </p:nvSpPr>
        <p:spPr>
          <a:xfrm>
            <a:off x="626537" y="1604146"/>
            <a:ext cx="10938926" cy="478076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COSTA, A, F. Farmacognosia. 6. ed. Lisboa: Fundação Calouste Gulbenkian, 2002.</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 ESTEVES, E. A.; MONTEIRO, J. B. R. Efeitos benéficos das isoflavonas de soja em doenças crônicas. Rev. Nutr. vol.14 no.1 Campinas Jan./Apr. 2001.</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FONSECA, Said Gonçalves da Cruz. Farmacotécnica de Fitoterápicos. 2005. Disponível em: www.farmacotecnica.ufc.br. Acesso em 18 nov. 2016.</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sng" cap="none" strike="noStrike">
                <a:solidFill>
                  <a:schemeClr val="dk1"/>
                </a:solidFill>
                <a:latin typeface="Helvetica Neue"/>
                <a:ea typeface="Helvetica Neue"/>
                <a:cs typeface="Helvetica Neue"/>
                <a:sym typeface="Helvetica Neue"/>
                <a:hlinkClick r:id="rId3">
                  <a:extLst>
                    <a:ext uri="{A12FA001-AC4F-418D-AE19-62706E023703}">
                      <ahyp:hlinkClr val="tx"/>
                    </a:ext>
                  </a:extLst>
                </a:hlinkClick>
              </a:rPr>
              <a:t>GRAEBIN, C. S</a:t>
            </a:r>
            <a:r>
              <a:rPr b="0" i="0" lang="pt-BR" sz="1400" u="none" cap="none" strike="noStrike">
                <a:solidFill>
                  <a:schemeClr val="dk1"/>
                </a:solidFill>
                <a:latin typeface="Helvetica Neue"/>
                <a:ea typeface="Helvetica Neue"/>
                <a:cs typeface="Helvetica Neue"/>
                <a:sym typeface="Helvetica Neue"/>
              </a:rPr>
              <a:t>. </a:t>
            </a:r>
            <a:r>
              <a:rPr b="0" i="1" lang="pt-BR" sz="1400" u="none" cap="none" strike="noStrike">
                <a:solidFill>
                  <a:schemeClr val="dk1"/>
                </a:solidFill>
                <a:latin typeface="Helvetica Neue"/>
                <a:ea typeface="Helvetica Neue"/>
                <a:cs typeface="Helvetica Neue"/>
                <a:sym typeface="Helvetica Neue"/>
              </a:rPr>
              <a:t>et al</a:t>
            </a:r>
            <a:r>
              <a:rPr b="0" i="0" lang="pt-BR" sz="1400" u="none" cap="none" strike="noStrike">
                <a:solidFill>
                  <a:schemeClr val="dk1"/>
                </a:solidFill>
                <a:latin typeface="Helvetica Neue"/>
                <a:ea typeface="Helvetica Neue"/>
                <a:cs typeface="Helvetica Neue"/>
                <a:sym typeface="Helvetica Neue"/>
              </a:rPr>
              <a:t>. Glycyrrhizin and glycyrrhetic acid: scaffolds to promising new pharmacologically active compounds.</a:t>
            </a:r>
            <a:r>
              <a:rPr b="0" i="1" lang="pt-BR" sz="1400" u="none" cap="none" strike="noStrike">
                <a:solidFill>
                  <a:schemeClr val="dk1"/>
                </a:solidFill>
                <a:latin typeface="Helvetica Neue"/>
                <a:ea typeface="Helvetica Neue"/>
                <a:cs typeface="Helvetica Neue"/>
                <a:sym typeface="Helvetica Neue"/>
              </a:rPr>
              <a:t> </a:t>
            </a:r>
            <a:r>
              <a:rPr b="0" i="0" lang="pt-BR" sz="1400" u="none" cap="none" strike="noStrike">
                <a:solidFill>
                  <a:schemeClr val="dk1"/>
                </a:solidFill>
                <a:latin typeface="Helvetica Neue"/>
                <a:ea typeface="Helvetica Neue"/>
                <a:cs typeface="Helvetica Neue"/>
                <a:sym typeface="Helvetica Neue"/>
              </a:rPr>
              <a:t>J. Braz. Chem. Soc</a:t>
            </a:r>
            <a:r>
              <a:rPr b="0" i="1" lang="pt-BR" sz="1400" u="none" cap="none" strike="noStrike">
                <a:solidFill>
                  <a:schemeClr val="dk1"/>
                </a:solidFill>
                <a:latin typeface="Helvetica Neue"/>
                <a:ea typeface="Helvetica Neue"/>
                <a:cs typeface="Helvetica Neue"/>
                <a:sym typeface="Helvetica Neue"/>
              </a:rPr>
              <a:t>.</a:t>
            </a:r>
            <a:r>
              <a:rPr b="0" i="0" lang="pt-BR" sz="1400" u="none" cap="none" strike="noStrike">
                <a:solidFill>
                  <a:schemeClr val="dk1"/>
                </a:solidFill>
                <a:latin typeface="Helvetica Neue"/>
                <a:ea typeface="Helvetica Neue"/>
                <a:cs typeface="Helvetica Neue"/>
                <a:sym typeface="Helvetica Neue"/>
              </a:rPr>
              <a:t> [online]. 2010, vol.21, n.9, pp.1595-1615.</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GOODMAN &amp; GILMAN: As Bases Farmacológicas da Terapêutica. 12ª ed. Rio de Janeiro: McGraw-Hill, 2012.</a:t>
            </a:r>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GUARNIZ, W. A. S. Melão-de-são-caetano do Nordeste do Brasil (Momordica charantia l.): estudo farmacognóstico e microbiológico integrado ao estudo químico. 2020. 107 f. Tese (Doutorado em Desenvolvimento e Inovação Tecnológica em Medicamentos) - Faculdade de Farmácia, Odontologia e Enfermagem, Universidade Federal do Ceará, Fortaleza, 2020.</a:t>
            </a:r>
            <a:endParaRPr/>
          </a:p>
          <a:p>
            <a:pPr indent="0" lvl="0" marL="0" marR="0" rtl="0" algn="l">
              <a:lnSpc>
                <a:spcPct val="100000"/>
              </a:lnSpc>
              <a:spcBef>
                <a:spcPts val="2000"/>
              </a:spcBef>
              <a:spcAft>
                <a:spcPts val="1000"/>
              </a:spcAft>
              <a:buNone/>
            </a:pPr>
            <a:r>
              <a:rPr b="0" i="0" lang="pt-BR" sz="1400" u="none" cap="none" strike="noStrike">
                <a:solidFill>
                  <a:schemeClr val="dk1"/>
                </a:solidFill>
                <a:latin typeface="Helvetica Neue"/>
                <a:ea typeface="Helvetica Neue"/>
                <a:cs typeface="Helvetica Neue"/>
                <a:sym typeface="Helvetica Neue"/>
              </a:rPr>
              <a:t>HUBER, L. S. </a:t>
            </a:r>
            <a:r>
              <a:rPr b="0" i="1" lang="pt-BR" sz="1400" u="none" cap="none" strike="noStrike">
                <a:solidFill>
                  <a:schemeClr val="dk1"/>
                </a:solidFill>
                <a:latin typeface="Helvetica Neue"/>
                <a:ea typeface="Helvetica Neue"/>
                <a:cs typeface="Helvetica Neue"/>
                <a:sym typeface="Helvetica Neue"/>
              </a:rPr>
              <a:t>et al</a:t>
            </a:r>
            <a:r>
              <a:rPr b="0" i="0" lang="pt-BR" sz="1400" u="none" cap="none" strike="noStrike">
                <a:solidFill>
                  <a:schemeClr val="dk1"/>
                </a:solidFill>
                <a:latin typeface="Helvetica Neue"/>
                <a:ea typeface="Helvetica Neue"/>
                <a:cs typeface="Helvetica Neue"/>
                <a:sym typeface="Helvetica Neue"/>
              </a:rPr>
              <a:t>. Flavonóis e flavonas: fontes brasileiras e fatores que influenciam a composição em alimentos. Alim. Nutr., Araraquara, v.19, n.1, p. 97-108, jan./mar. 2008.</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
          <p:cNvSpPr txBox="1"/>
          <p:nvPr/>
        </p:nvSpPr>
        <p:spPr>
          <a:xfrm>
            <a:off x="626537" y="1601022"/>
            <a:ext cx="10938926" cy="434987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b="0" i="0" lang="pt-BR" sz="1400" u="none" cap="none" strike="noStrike">
                <a:solidFill>
                  <a:schemeClr val="dk1"/>
                </a:solidFill>
                <a:latin typeface="Helvetica Neue"/>
                <a:ea typeface="Helvetica Neue"/>
                <a:cs typeface="Helvetica Neue"/>
                <a:sym typeface="Helvetica Neue"/>
              </a:rPr>
              <a:t>LARINI, L. Fármacos e Medicamentos. RJ: ARTMED. Rio de Janeiro, 2008, 408 p.</a:t>
            </a:r>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LOPES, T. J. Antocianinas: uma breve revisão das características estruturais e da estabilidade. R. Bras. Agrociência, Pelotas, v.13, n.3, p. 291-297, jul-set, 2007.</a:t>
            </a:r>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MAPRIC. Extrato glicólico de Centella (HG). Disponível em: </a:t>
            </a:r>
            <a:r>
              <a:rPr b="0" i="0" lang="pt-BR" sz="1400" u="none" cap="none" strike="noStrike">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https://mapric.com.br/pdf/Boletim791_15082016-16h24.pdf</a:t>
            </a:r>
            <a:r>
              <a:rPr b="0" i="0" lang="pt-BR" sz="1400" u="none" cap="none" strike="noStrike">
                <a:solidFill>
                  <a:schemeClr val="dk1"/>
                </a:solidFill>
                <a:latin typeface="Helvetica Neue"/>
                <a:ea typeface="Helvetica Neue"/>
                <a:cs typeface="Helvetica Neue"/>
                <a:sym typeface="Helvetica Neue"/>
              </a:rPr>
              <a:t> Acesso em: 20 jul. 2020.</a:t>
            </a:r>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MARQUI, S. et al. . Saponinas antifúngicas de Swartzia langsdorffii. Quim. Nova, Vol. 31, No. 4, 828-831, 2008.</a:t>
            </a:r>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MATOS, Francisco José de Abreu. Introdução a fitoquimica experimental. 3. ed. Fortaleza:Imprensa Universitária/Edições UFC, Fortaleza, 2009. 150p.</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MATOS, F.J.A. Plantas Medicinais - guia de seleção e emprego de plantas usadas em fitoterapia no nordeste do Brasil. 3 ed. Imprensa Universitária/Edições UFC, Fortaleza, 2007.</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100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MONTEIRO, J. M. et al. Taninos: uma abordagem da química à ecologia. Quím. Nova vol.28 no.5 São Paulo Sept./Oct. 2005.</a:t>
            </a:r>
            <a:endParaRPr b="0" i="0" sz="1400" u="none" cap="none" strike="noStrike">
              <a:solidFill>
                <a:schemeClr val="dk1"/>
              </a:solidFill>
              <a:latin typeface="Helvetica Neue"/>
              <a:ea typeface="Helvetica Neue"/>
              <a:cs typeface="Helvetica Neue"/>
              <a:sym typeface="Helvetica Neue"/>
            </a:endParaRPr>
          </a:p>
        </p:txBody>
      </p:sp>
      <p:sp>
        <p:nvSpPr>
          <p:cNvPr id="452" name="Google Shape;452;p6"/>
          <p:cNvSpPr txBox="1"/>
          <p:nvPr/>
        </p:nvSpPr>
        <p:spPr>
          <a:xfrm>
            <a:off x="626537" y="1314812"/>
            <a:ext cx="4674333"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10. REFERÊNCIAS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dafd6fc63a_0_132"/>
          <p:cNvSpPr txBox="1"/>
          <p:nvPr/>
        </p:nvSpPr>
        <p:spPr>
          <a:xfrm>
            <a:off x="626537" y="1622651"/>
            <a:ext cx="10938926" cy="478076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b="0" i="0" lang="pt-BR" sz="1400" u="none" cap="none" strike="noStrike">
                <a:solidFill>
                  <a:schemeClr val="dk1"/>
                </a:solidFill>
                <a:latin typeface="Helvetica Neue"/>
                <a:ea typeface="Helvetica Neue"/>
                <a:cs typeface="Helvetica Neue"/>
                <a:sym typeface="Helvetica Neue"/>
              </a:rPr>
              <a:t>MONTES, L. V.  Evidências para o uso da óleo-resina de copaíba na cicatrização de ferida – uma revisão sistemática. Disponível em: &lt;</a:t>
            </a:r>
            <a:r>
              <a:rPr b="0" i="0" lang="pt-BR" sz="1400" u="none" cap="none" strike="noStrike">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http://www.naturezaonline.com.br/natureza/conteudo/pdf/02_monteslvetal_6167.pdf</a:t>
            </a:r>
            <a:r>
              <a:rPr b="0" i="0" lang="pt-BR" sz="1400" u="none" cap="none" strike="noStrike">
                <a:solidFill>
                  <a:schemeClr val="dk1"/>
                </a:solidFill>
                <a:latin typeface="Helvetica Neue"/>
                <a:ea typeface="Helvetica Neue"/>
                <a:cs typeface="Helvetica Neue"/>
                <a:sym typeface="Helvetica Neue"/>
              </a:rPr>
              <a:t>&gt; Acesso em 20 jul. 2020.</a:t>
            </a:r>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PENG, D. et al. Ginsenoside Re: Its chemistry, metabolism and pharmacokinetics. 2012, Chin. Med. 7, 2 (2012). 2. C.</a:t>
            </a:r>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PIERI, F.A. et al. Óleo de copaíba (Copaifera sp.): histórico, extração, aplicações industriais e propriedades medicinais. Rev. bras. Plantas med. vol.11 no.4, Botucatu, 2009.</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PIRIZ, M.A. et al. Plantas medicinais no processo de cicatrização de feridas: uma revisão de literatura.  Rev. Bras. Pl. Med., Campinas, v.16, n.3, p.628-636, 2014.</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RODRIGUES DA SILVA, L. et al.  Flavonóides: constituição química, ações medicinais e potencial tóxico. Acta Toxicológica Argentina, v.23, n. 1, p.36-43, 2015.</a:t>
            </a:r>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SANTOS, D. S.; RODRIGUES, M. F. Atividades farmacológicas dos flavonoides: um estudo de revisão. Macapá, v. 7, n. 3, p. 29-35, set./dez. 2017. Disponível em: &lt;</a:t>
            </a:r>
            <a:r>
              <a:rPr b="0" i="0" lang="pt-BR" sz="1400" u="none" cap="none" strike="noStrike">
                <a:solidFill>
                  <a:schemeClr val="dk1"/>
                </a:solidFill>
                <a:uFill>
                  <a:noFill/>
                </a:uFill>
                <a:latin typeface="Helvetica Neue"/>
                <a:ea typeface="Helvetica Neue"/>
                <a:cs typeface="Helvetica Neue"/>
                <a:sym typeface="Helvetica Neue"/>
                <a:hlinkClick r:id="rId4">
                  <a:extLst>
                    <a:ext uri="{A12FA001-AC4F-418D-AE19-62706E023703}">
                      <ahyp:hlinkClr val="tx"/>
                    </a:ext>
                  </a:extLst>
                </a:hlinkClick>
              </a:rPr>
              <a:t>https://periodicos.unifap.br/index.php/estacao</a:t>
            </a:r>
            <a:r>
              <a:rPr b="0" i="0" lang="pt-BR" sz="1400" u="none" cap="none" strike="noStrike">
                <a:solidFill>
                  <a:schemeClr val="dk1"/>
                </a:solidFill>
                <a:latin typeface="Helvetica Neue"/>
                <a:ea typeface="Helvetica Neue"/>
                <a:cs typeface="Helvetica Neue"/>
                <a:sym typeface="Helvetica Neue"/>
              </a:rPr>
              <a:t>&gt; Acesso em 22 jun. 2020.</a:t>
            </a:r>
            <a:endParaRPr/>
          </a:p>
          <a:p>
            <a:pPr indent="0" lvl="0" marL="0" marR="0" rtl="0" algn="l">
              <a:lnSpc>
                <a:spcPct val="100000"/>
              </a:lnSpc>
              <a:spcBef>
                <a:spcPts val="2000"/>
              </a:spcBef>
              <a:spcAft>
                <a:spcPts val="1000"/>
              </a:spcAft>
              <a:buNone/>
            </a:pPr>
            <a:r>
              <a:rPr b="0" i="0" lang="pt-BR" sz="1400" u="none" cap="none" strike="noStrike">
                <a:solidFill>
                  <a:schemeClr val="dk1"/>
                </a:solidFill>
                <a:latin typeface="Helvetica Neue"/>
                <a:ea typeface="Helvetica Neue"/>
                <a:cs typeface="Helvetica Neue"/>
                <a:sym typeface="Helvetica Neue"/>
              </a:rPr>
              <a:t>SIMÕES, C.M.O.; SCHENKEL, E.P.; MELLO, J.C.P.; MENTZ, L.A.; PETROVICK, P.R. Farmacognosia: do produto natural ao medicamento. Porto Alegre: Artmed, 2017. 502 p.</a:t>
            </a:r>
            <a:endParaRPr/>
          </a:p>
        </p:txBody>
      </p:sp>
      <p:sp>
        <p:nvSpPr>
          <p:cNvPr id="459" name="Google Shape;459;gdafd6fc63a_0_132"/>
          <p:cNvSpPr txBox="1"/>
          <p:nvPr/>
        </p:nvSpPr>
        <p:spPr>
          <a:xfrm>
            <a:off x="626537" y="1314812"/>
            <a:ext cx="4674333"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10. REFERÊNCIAS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4"/>
          <p:cNvSpPr txBox="1"/>
          <p:nvPr/>
        </p:nvSpPr>
        <p:spPr>
          <a:xfrm>
            <a:off x="618777" y="1281613"/>
            <a:ext cx="5609745" cy="420111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pt-BR" sz="2000" u="none" cap="none" strike="noStrike">
                <a:solidFill>
                  <a:srgbClr val="367D55"/>
                </a:solidFill>
                <a:latin typeface="Helvetica Neue"/>
                <a:ea typeface="Helvetica Neue"/>
                <a:cs typeface="Helvetica Neue"/>
                <a:sym typeface="Helvetica Neue"/>
              </a:rPr>
              <a:t>3. BOAS-VINDAS</a:t>
            </a:r>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Conhecer e relacionar os constituintes químicos presentes nas plantas medicinais com atividades farmacológicas é fundamental para a atuação do profissional de saúde, em suas vivências diárias, bem como para a interpretação de artigos científicos e monografias acerca de plantas medicinais com potencialidades voltadas ao tratamento de feridas dispostas nesta etapa do curso. </a:t>
            </a:r>
            <a:endParaRPr/>
          </a:p>
          <a:p>
            <a:pPr indent="0" lvl="0" marL="0" marR="0" rtl="0" algn="just">
              <a:lnSpc>
                <a:spcPct val="15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Bons estudos!</a:t>
            </a:r>
            <a:endParaRPr b="0" i="0" sz="16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
          <p:cNvSpPr txBox="1"/>
          <p:nvPr/>
        </p:nvSpPr>
        <p:spPr>
          <a:xfrm>
            <a:off x="626537" y="1621290"/>
            <a:ext cx="10938926" cy="473972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b="0" i="0" lang="pt-BR" sz="1400" u="none" cap="none" strike="noStrike">
                <a:solidFill>
                  <a:schemeClr val="dk1"/>
                </a:solidFill>
                <a:latin typeface="Helvetica Neue"/>
                <a:ea typeface="Helvetica Neue"/>
                <a:cs typeface="Helvetica Neue"/>
                <a:sym typeface="Helvetica Neue"/>
              </a:rPr>
              <a:t>UENOJO. M. et al. Carotenóides: propriedades, aplicações e biotransformação para formação de compostos de aroma. Quím. Nova, 2007, vol.30 no.3 São Paulo May/June .</a:t>
            </a:r>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VECHIA, D. L. et al.   Derivados oleananos e ursanos e sua importância na descoberta de novos fármacos com atividade antitumoral, anti-inflamatória e antioxidante. Quim. Nova, Vol. 32, No. 5, 1245-1252, 2009.</a:t>
            </a:r>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VEIGA JUNIOR, V.F. et al.  Chemical composition and anti-inflammatory activity of copaiba oils from Copaifera cearensis Huber ex Ducke, Copaifera reticulata Ducke and Copaifera multijuga Hayne—A comparative study. Journal of Ethnopharmacology.</a:t>
            </a:r>
            <a:r>
              <a:rPr b="0" i="0" lang="pt-BR" sz="1400" u="none" cap="none" strike="noStrike">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 Volume 112, Issue 2</a:t>
            </a:r>
            <a:r>
              <a:rPr b="0" i="0" lang="pt-BR" sz="1400" u="none" cap="none" strike="noStrike">
                <a:solidFill>
                  <a:schemeClr val="dk1"/>
                </a:solidFill>
                <a:latin typeface="Helvetica Neue"/>
                <a:ea typeface="Helvetica Neue"/>
                <a:cs typeface="Helvetica Neue"/>
                <a:sym typeface="Helvetica Neue"/>
              </a:rPr>
              <a:t>, 13 June 2007, Pages 248-254</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VIEIRA, A. P. et al. Ação dos flavonóides na cicatrização por segunda intenção em feridas limpas induzidas cirurgicamente em ratos Wistar.  Ciências Biológicas e da Saúde, Londrina, v. 29, n. 1, p. 65-74, jan./jun. 2008.</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VIEIRA, N. A. Efeito anti-inflamatório do gengibre e possível via de sinalização.  Ciências Biológicas e da Saúde, Londrina, v. 35, n. 1, p. 149-162, jan./jun. 2014</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100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VIZZOTTO, M. et al. metabólitos secundários encontrados em plantas e sua importância. Empresa Brasileira de Pesquisa Agropecuária. Embrapa Clima Temperado. Ministério da Agricultura, Pecuária e Abastecimento. Documento 316, 16p, novembro, 2010.</a:t>
            </a:r>
            <a:endParaRPr b="0" i="0" sz="1400" u="none" cap="none" strike="noStrike">
              <a:solidFill>
                <a:schemeClr val="dk1"/>
              </a:solidFill>
              <a:latin typeface="Helvetica Neue"/>
              <a:ea typeface="Helvetica Neue"/>
              <a:cs typeface="Helvetica Neue"/>
              <a:sym typeface="Helvetica Neue"/>
            </a:endParaRPr>
          </a:p>
        </p:txBody>
      </p:sp>
      <p:sp>
        <p:nvSpPr>
          <p:cNvPr id="466" name="Google Shape;466;p7"/>
          <p:cNvSpPr txBox="1"/>
          <p:nvPr/>
        </p:nvSpPr>
        <p:spPr>
          <a:xfrm>
            <a:off x="626537" y="1314812"/>
            <a:ext cx="4674333"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10. REFERÊNCIAS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50"/>
          <p:cNvPicPr preferRelativeResize="0"/>
          <p:nvPr/>
        </p:nvPicPr>
        <p:blipFill rotWithShape="1">
          <a:blip r:embed="rId3">
            <a:alphaModFix/>
          </a:blip>
          <a:srcRect b="0" l="0" r="0" t="0"/>
          <a:stretch/>
        </p:blipFill>
        <p:spPr>
          <a:xfrm>
            <a:off x="616601" y="1495473"/>
            <a:ext cx="3246867" cy="942926"/>
          </a:xfrm>
          <a:prstGeom prst="rect">
            <a:avLst/>
          </a:prstGeom>
          <a:noFill/>
          <a:ln>
            <a:noFill/>
          </a:ln>
        </p:spPr>
      </p:pic>
      <p:sp>
        <p:nvSpPr>
          <p:cNvPr id="473" name="Google Shape;473;p50"/>
          <p:cNvSpPr txBox="1"/>
          <p:nvPr/>
        </p:nvSpPr>
        <p:spPr>
          <a:xfrm>
            <a:off x="6060141" y="1397972"/>
            <a:ext cx="5580874" cy="4852608"/>
          </a:xfrm>
          <a:prstGeom prst="rect">
            <a:avLst/>
          </a:prstGeom>
          <a:noFill/>
          <a:ln>
            <a:noFill/>
          </a:ln>
        </p:spPr>
        <p:txBody>
          <a:bodyPr anchorCtr="0" anchor="t" bIns="45700" lIns="91425" spcFirstLastPara="1" rIns="91425" wrap="square" tIns="45700">
            <a:noAutofit/>
          </a:bodyPr>
          <a:lstStyle/>
          <a:p>
            <a:pPr indent="0" lvl="1" marL="0" marR="0" rtl="0" algn="l">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Caro(a) cursista, 	</a:t>
            </a:r>
            <a:endParaRPr b="0" i="0" sz="14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Fechamos a última unidade desta primeira etapa do curso.</a:t>
            </a:r>
            <a:endParaRPr/>
          </a:p>
          <a:p>
            <a:pPr indent="0" lvl="1"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Vamos agora para um novo debate no fórum!</a:t>
            </a:r>
            <a:endParaRPr b="0" i="0" sz="14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Lembre-se de que para embasar as suas justificativas, sugerimos um estudo mais aprofundado do tema, retomando ao conteúdo e às leituras complementares indicadas. </a:t>
            </a:r>
            <a:endParaRPr b="0" i="0" sz="14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Acesse            para participar! Bom diálogo!</a:t>
            </a:r>
            <a:endParaRPr b="0" i="0" sz="14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1" marL="0" marR="0" rtl="0" algn="l">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Helvetica Neue"/>
                <a:ea typeface="Helvetica Neue"/>
                <a:cs typeface="Helvetica Neue"/>
                <a:sym typeface="Helvetica Neue"/>
              </a:rPr>
              <a:t>		</a:t>
            </a:r>
            <a:endParaRPr b="0" i="0" sz="1600" u="none" cap="none" strike="noStrike">
              <a:solidFill>
                <a:srgbClr val="000000"/>
              </a:solidFill>
              <a:latin typeface="Helvetica Neue"/>
              <a:ea typeface="Helvetica Neue"/>
              <a:cs typeface="Helvetica Neue"/>
              <a:sym typeface="Helvetica Neue"/>
            </a:endParaRPr>
          </a:p>
        </p:txBody>
      </p:sp>
      <p:pic>
        <p:nvPicPr>
          <p:cNvPr id="474" name="Google Shape;474;p50"/>
          <p:cNvPicPr preferRelativeResize="0"/>
          <p:nvPr/>
        </p:nvPicPr>
        <p:blipFill rotWithShape="1">
          <a:blip r:embed="rId4">
            <a:alphaModFix/>
          </a:blip>
          <a:srcRect b="0" l="0" r="0" t="0"/>
          <a:stretch/>
        </p:blipFill>
        <p:spPr>
          <a:xfrm>
            <a:off x="419232" y="2780633"/>
            <a:ext cx="5408816" cy="4474325"/>
          </a:xfrm>
          <a:prstGeom prst="rect">
            <a:avLst/>
          </a:prstGeom>
          <a:noFill/>
          <a:ln>
            <a:noFill/>
          </a:ln>
        </p:spPr>
      </p:pic>
      <p:pic>
        <p:nvPicPr>
          <p:cNvPr id="475" name="Google Shape;475;p50"/>
          <p:cNvPicPr preferRelativeResize="0"/>
          <p:nvPr/>
        </p:nvPicPr>
        <p:blipFill rotWithShape="1">
          <a:blip r:embed="rId5">
            <a:alphaModFix/>
          </a:blip>
          <a:srcRect b="0" l="0" r="0" t="0"/>
          <a:stretch/>
        </p:blipFill>
        <p:spPr>
          <a:xfrm>
            <a:off x="6896253" y="5460028"/>
            <a:ext cx="490763" cy="4907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
          <p:cNvSpPr txBox="1"/>
          <p:nvPr/>
        </p:nvSpPr>
        <p:spPr>
          <a:xfrm>
            <a:off x="700042" y="1411097"/>
            <a:ext cx="5200696"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Ministério da Saúde</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Atenção Primária à Saúde - SAPS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Saúde da Família - DESF</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Nacional de Práticas Integrativas e Complementares em Saúde – CNPICS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Gestão do Trabalho e da Educação na Saúde - SGTES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Gestão da Educação na Saúde – DEGES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Técnico Executiva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Daniel Miele Amado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Joseane Carvalho Costa – Universidade Federal do Sul e Sudeste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do Pará - UNIFESSPA</a:t>
            </a:r>
            <a:endParaRPr/>
          </a:p>
        </p:txBody>
      </p:sp>
      <p:sp>
        <p:nvSpPr>
          <p:cNvPr id="481" name="Google Shape;481;p8"/>
          <p:cNvSpPr/>
          <p:nvPr/>
        </p:nvSpPr>
        <p:spPr>
          <a:xfrm>
            <a:off x="6855671" y="1415421"/>
            <a:ext cx="3071446" cy="29546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Fundação Oswaldo Cruz</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Presidente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Nísia Trindade Lima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Chefe de Gabinete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Valcler Rangel Fernandes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 Escritório de Projetos da Presidência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Ana Paula Morgado Carneiro </a:t>
            </a:r>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482" name="Google Shape;482;p8"/>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9"/>
          <p:cNvSpPr txBox="1"/>
          <p:nvPr/>
        </p:nvSpPr>
        <p:spPr>
          <a:xfrm>
            <a:off x="700043" y="718481"/>
            <a:ext cx="3186158" cy="3425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DO CURSO</a:t>
            </a:r>
            <a:endParaRPr b="0" i="0" sz="1200" u="none" cap="none" strike="noStrike">
              <a:solidFill>
                <a:srgbClr val="000000"/>
              </a:solidFill>
              <a:latin typeface="Helvetica Neue"/>
              <a:ea typeface="Helvetica Neue"/>
              <a:cs typeface="Helvetica Neue"/>
              <a:sym typeface="Helvetica Neue"/>
            </a:endParaRPr>
          </a:p>
        </p:txBody>
      </p:sp>
      <p:sp>
        <p:nvSpPr>
          <p:cNvPr id="488" name="Google Shape;488;p9"/>
          <p:cNvSpPr/>
          <p:nvPr/>
        </p:nvSpPr>
        <p:spPr>
          <a:xfrm>
            <a:off x="8305802" y="720008"/>
            <a:ext cx="3186156" cy="11648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DESTE RECURSO DIDÁTICO</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Conteúdo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Mary Anne Medeiros Bandeira</a:t>
            </a:r>
            <a:endParaRPr/>
          </a:p>
        </p:txBody>
      </p:sp>
      <p:sp>
        <p:nvSpPr>
          <p:cNvPr id="489" name="Google Shape;489;p9"/>
          <p:cNvSpPr/>
          <p:nvPr/>
        </p:nvSpPr>
        <p:spPr>
          <a:xfrm>
            <a:off x="4413736" y="1269128"/>
            <a:ext cx="3186158" cy="44975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e Acompanhamento Pedagógico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Facilitação para o AVASUS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Andrea Cristina Lovato Ribeiro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Audrey Gonçalves de Souza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Produção Audiovisual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Eduardo Dias Abreu</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Animação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Leudo Lima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Ilustração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Thiago Fagundes</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Web</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Henrique Augusto Queiroz Aragão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Diagramação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Allysson Matias Franco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Gráfico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Gabriel Cunha</a:t>
            </a:r>
            <a:endParaRPr b="0" i="0" sz="1200" u="none" cap="none" strike="noStrike">
              <a:solidFill>
                <a:srgbClr val="000000"/>
              </a:solidFill>
              <a:latin typeface="Helvetica Neue"/>
              <a:ea typeface="Helvetica Neue"/>
              <a:cs typeface="Helvetica Neue"/>
              <a:sym typeface="Helvetica Neue"/>
            </a:endParaRPr>
          </a:p>
        </p:txBody>
      </p:sp>
      <p:sp>
        <p:nvSpPr>
          <p:cNvPr id="490" name="Google Shape;490;p9"/>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
        <p:nvSpPr>
          <p:cNvPr id="491" name="Google Shape;491;p9"/>
          <p:cNvSpPr txBox="1"/>
          <p:nvPr/>
        </p:nvSpPr>
        <p:spPr>
          <a:xfrm>
            <a:off x="700043" y="1404281"/>
            <a:ext cx="3186158"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Consultoria e Revisão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Sônia Regina Evangelista Dantas </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e Design Educacional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Produção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Gramatical/Ortográfica e ABNT</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Luciana Barreto Machado Rezende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gdce0afcba7_0_9"/>
          <p:cNvSpPr txBox="1"/>
          <p:nvPr/>
        </p:nvSpPr>
        <p:spPr>
          <a:xfrm>
            <a:off x="726662" y="1998209"/>
            <a:ext cx="5369338" cy="1531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Ao lado você encontrará material de estudo fundamental para nosso percurso nesta aula e para a melhor compreensão das aulas seguintes e nesta Etapa, como um todo.</a:t>
            </a:r>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Aproveite!</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53" name="Google Shape;53;gdce0afcba7_0_9"/>
          <p:cNvSpPr txBox="1"/>
          <p:nvPr/>
        </p:nvSpPr>
        <p:spPr>
          <a:xfrm>
            <a:off x="703825" y="1320038"/>
            <a:ext cx="6602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4.1 </a:t>
            </a:r>
            <a:r>
              <a:rPr b="1" i="1" lang="pt-BR" sz="2000" u="none" cap="none" strike="noStrike">
                <a:solidFill>
                  <a:srgbClr val="367D55"/>
                </a:solidFill>
                <a:latin typeface="Helvetica Neue"/>
                <a:ea typeface="Helvetica Neue"/>
                <a:cs typeface="Helvetica Neue"/>
                <a:sym typeface="Helvetica Neue"/>
              </a:rPr>
              <a:t>E-BOOK</a:t>
            </a:r>
            <a:r>
              <a:rPr b="1" i="0" lang="pt-BR" sz="2000" u="none" cap="none" strike="noStrike">
                <a:solidFill>
                  <a:srgbClr val="367D55"/>
                </a:solidFill>
                <a:latin typeface="Helvetica Neue"/>
                <a:ea typeface="Helvetica Neue"/>
                <a:cs typeface="Helvetica Neue"/>
                <a:sym typeface="Helvetica Neue"/>
              </a:rPr>
              <a:t> SOBRE METABÓLITOS SECUNDÁRIOS</a:t>
            </a:r>
            <a:endParaRPr b="0" i="0" sz="2000" u="none" cap="none" strike="noStrike">
              <a:solidFill>
                <a:srgbClr val="367D55"/>
              </a:solidFill>
              <a:latin typeface="Arial"/>
              <a:ea typeface="Arial"/>
              <a:cs typeface="Arial"/>
              <a:sym typeface="Arial"/>
            </a:endParaRPr>
          </a:p>
        </p:txBody>
      </p:sp>
      <p:sp>
        <p:nvSpPr>
          <p:cNvPr id="54" name="Google Shape;54;gdce0afcba7_0_9"/>
          <p:cNvSpPr/>
          <p:nvPr/>
        </p:nvSpPr>
        <p:spPr>
          <a:xfrm>
            <a:off x="7530903" y="1320038"/>
            <a:ext cx="3346500" cy="46785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8761D"/>
              </a:solidFill>
              <a:highlight>
                <a:srgbClr val="29622E"/>
              </a:highlight>
              <a:latin typeface="Arial"/>
              <a:ea typeface="Arial"/>
              <a:cs typeface="Arial"/>
              <a:sym typeface="Arial"/>
            </a:endParaRPr>
          </a:p>
        </p:txBody>
      </p:sp>
      <p:pic>
        <p:nvPicPr>
          <p:cNvPr id="55" name="Google Shape;55;gdce0afcba7_0_9"/>
          <p:cNvPicPr preferRelativeResize="0"/>
          <p:nvPr/>
        </p:nvPicPr>
        <p:blipFill rotWithShape="1">
          <a:blip r:embed="rId4">
            <a:alphaModFix/>
          </a:blip>
          <a:srcRect b="0" l="0" r="0" t="0"/>
          <a:stretch/>
        </p:blipFill>
        <p:spPr>
          <a:xfrm>
            <a:off x="7576303" y="1383363"/>
            <a:ext cx="3241200" cy="4553900"/>
          </a:xfrm>
          <a:prstGeom prst="rect">
            <a:avLst/>
          </a:prstGeom>
          <a:noFill/>
          <a:ln>
            <a:noFill/>
          </a:ln>
        </p:spPr>
      </p:pic>
      <p:pic>
        <p:nvPicPr>
          <p:cNvPr id="56" name="Google Shape;56;gdce0afcba7_0_9"/>
          <p:cNvPicPr preferRelativeResize="0"/>
          <p:nvPr/>
        </p:nvPicPr>
        <p:blipFill rotWithShape="1">
          <a:blip r:embed="rId5">
            <a:alphaModFix/>
          </a:blip>
          <a:srcRect b="0" l="0" r="0" t="0"/>
          <a:stretch/>
        </p:blipFill>
        <p:spPr>
          <a:xfrm>
            <a:off x="10981418" y="4840662"/>
            <a:ext cx="519111" cy="519111"/>
          </a:xfrm>
          <a:prstGeom prst="rect">
            <a:avLst/>
          </a:prstGeom>
          <a:noFill/>
          <a:ln>
            <a:noFill/>
          </a:ln>
        </p:spPr>
      </p:pic>
      <p:pic>
        <p:nvPicPr>
          <p:cNvPr id="57" name="Google Shape;57;gdce0afcba7_0_9"/>
          <p:cNvPicPr preferRelativeResize="0"/>
          <p:nvPr/>
        </p:nvPicPr>
        <p:blipFill rotWithShape="1">
          <a:blip r:embed="rId6">
            <a:alphaModFix/>
          </a:blip>
          <a:srcRect b="0" l="0" r="0" t="0"/>
          <a:stretch/>
        </p:blipFill>
        <p:spPr>
          <a:xfrm>
            <a:off x="10980534" y="5464915"/>
            <a:ext cx="519112" cy="5191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2"/>
          <p:cNvPicPr preferRelativeResize="0"/>
          <p:nvPr/>
        </p:nvPicPr>
        <p:blipFill rotWithShape="1">
          <a:blip r:embed="rId3">
            <a:alphaModFix/>
          </a:blip>
          <a:srcRect b="0" l="0" r="0" t="0"/>
          <a:stretch/>
        </p:blipFill>
        <p:spPr>
          <a:xfrm>
            <a:off x="8382989" y="228600"/>
            <a:ext cx="2272803" cy="6363848"/>
          </a:xfrm>
          <a:prstGeom prst="rect">
            <a:avLst/>
          </a:prstGeom>
          <a:noFill/>
          <a:ln>
            <a:noFill/>
          </a:ln>
        </p:spPr>
      </p:pic>
      <p:sp>
        <p:nvSpPr>
          <p:cNvPr id="64" name="Google Shape;64;p2"/>
          <p:cNvSpPr txBox="1"/>
          <p:nvPr/>
        </p:nvSpPr>
        <p:spPr>
          <a:xfrm>
            <a:off x="630894" y="1937934"/>
            <a:ext cx="6413333"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fitoquímica estuda cada grupo da planta, desde a estrutura química molecular integrada aos estudos das propriedades biológicas dos vegetais, objetivando o esclarecimento e o registro dos constituintes resultantes do metabolismo secundário dos vegetais, através do isolamento e elucidação de suas estruturas moleculares. Além disso, faz levantamentos e análises dos componentes químicos das plantas, como os princípios ativos, os odores, os pigmentos, entre outros, sendo muitos destes de grande valor agregado devido às suas aplicações, como medicamentos, cosméticos, alimentos e agroquímicos.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65" name="Google Shape;65;p2"/>
          <p:cNvSpPr txBox="1"/>
          <p:nvPr/>
        </p:nvSpPr>
        <p:spPr>
          <a:xfrm>
            <a:off x="630894" y="1318386"/>
            <a:ext cx="4603715"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4. METABÓLITOS SECUNDÁRIOS</a:t>
            </a:r>
            <a:endParaRPr b="0" i="0" sz="2000" u="none" cap="none" strike="noStrike">
              <a:solidFill>
                <a:srgbClr val="367D55"/>
              </a:solidFill>
              <a:latin typeface="Arial"/>
              <a:ea typeface="Arial"/>
              <a:cs typeface="Arial"/>
              <a:sym typeface="Arial"/>
            </a:endParaRPr>
          </a:p>
        </p:txBody>
      </p:sp>
      <p:pic>
        <p:nvPicPr>
          <p:cNvPr id="66" name="Google Shape;66;p2"/>
          <p:cNvPicPr preferRelativeResize="0"/>
          <p:nvPr/>
        </p:nvPicPr>
        <p:blipFill rotWithShape="1">
          <a:blip r:embed="rId4">
            <a:alphaModFix/>
          </a:blip>
          <a:srcRect b="0" l="0" r="0" t="0"/>
          <a:stretch/>
        </p:blipFill>
        <p:spPr>
          <a:xfrm>
            <a:off x="10746148" y="5321308"/>
            <a:ext cx="519111" cy="519111"/>
          </a:xfrm>
          <a:prstGeom prst="rect">
            <a:avLst/>
          </a:prstGeom>
          <a:noFill/>
          <a:ln>
            <a:noFill/>
          </a:ln>
        </p:spPr>
      </p:pic>
      <p:pic>
        <p:nvPicPr>
          <p:cNvPr id="67" name="Google Shape;67;p2"/>
          <p:cNvPicPr preferRelativeResize="0"/>
          <p:nvPr/>
        </p:nvPicPr>
        <p:blipFill rotWithShape="1">
          <a:blip r:embed="rId5">
            <a:alphaModFix/>
          </a:blip>
          <a:srcRect b="0" l="0" r="0" t="0"/>
          <a:stretch/>
        </p:blipFill>
        <p:spPr>
          <a:xfrm>
            <a:off x="10745264" y="5945561"/>
            <a:ext cx="519112" cy="5191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grpSp>
        <p:nvGrpSpPr>
          <p:cNvPr id="73" name="Google Shape;73;p27"/>
          <p:cNvGrpSpPr/>
          <p:nvPr/>
        </p:nvGrpSpPr>
        <p:grpSpPr>
          <a:xfrm>
            <a:off x="1361967" y="3637988"/>
            <a:ext cx="10027685" cy="2663495"/>
            <a:chOff x="627420" y="3637988"/>
            <a:chExt cx="10027685" cy="2663495"/>
          </a:xfrm>
        </p:grpSpPr>
        <p:pic>
          <p:nvPicPr>
            <p:cNvPr id="74" name="Google Shape;74;p27"/>
            <p:cNvPicPr preferRelativeResize="0"/>
            <p:nvPr/>
          </p:nvPicPr>
          <p:blipFill rotWithShape="1">
            <a:blip r:embed="rId3">
              <a:alphaModFix/>
            </a:blip>
            <a:srcRect b="0" l="0" r="0" t="0"/>
            <a:stretch/>
          </p:blipFill>
          <p:spPr>
            <a:xfrm>
              <a:off x="627420" y="3637988"/>
              <a:ext cx="3303035" cy="2663495"/>
            </a:xfrm>
            <a:prstGeom prst="rect">
              <a:avLst/>
            </a:prstGeom>
            <a:noFill/>
            <a:ln>
              <a:noFill/>
            </a:ln>
          </p:spPr>
        </p:pic>
        <p:pic>
          <p:nvPicPr>
            <p:cNvPr id="75" name="Google Shape;75;p27"/>
            <p:cNvPicPr preferRelativeResize="0"/>
            <p:nvPr/>
          </p:nvPicPr>
          <p:blipFill rotWithShape="1">
            <a:blip r:embed="rId3">
              <a:alphaModFix/>
            </a:blip>
            <a:srcRect b="0" l="0" r="0" t="0"/>
            <a:stretch/>
          </p:blipFill>
          <p:spPr>
            <a:xfrm>
              <a:off x="2894370" y="3637988"/>
              <a:ext cx="3303035" cy="2663495"/>
            </a:xfrm>
            <a:prstGeom prst="rect">
              <a:avLst/>
            </a:prstGeom>
            <a:noFill/>
            <a:ln>
              <a:noFill/>
            </a:ln>
          </p:spPr>
        </p:pic>
        <p:pic>
          <p:nvPicPr>
            <p:cNvPr id="76" name="Google Shape;76;p27"/>
            <p:cNvPicPr preferRelativeResize="0"/>
            <p:nvPr/>
          </p:nvPicPr>
          <p:blipFill rotWithShape="1">
            <a:blip r:embed="rId3">
              <a:alphaModFix/>
            </a:blip>
            <a:srcRect b="0" l="0" r="0" t="0"/>
            <a:stretch/>
          </p:blipFill>
          <p:spPr>
            <a:xfrm>
              <a:off x="5085120" y="3637988"/>
              <a:ext cx="3303035" cy="2663495"/>
            </a:xfrm>
            <a:prstGeom prst="rect">
              <a:avLst/>
            </a:prstGeom>
            <a:noFill/>
            <a:ln>
              <a:noFill/>
            </a:ln>
          </p:spPr>
        </p:pic>
        <p:pic>
          <p:nvPicPr>
            <p:cNvPr id="77" name="Google Shape;77;p27"/>
            <p:cNvPicPr preferRelativeResize="0"/>
            <p:nvPr/>
          </p:nvPicPr>
          <p:blipFill rotWithShape="1">
            <a:blip r:embed="rId3">
              <a:alphaModFix/>
            </a:blip>
            <a:srcRect b="0" l="0" r="0" t="0"/>
            <a:stretch/>
          </p:blipFill>
          <p:spPr>
            <a:xfrm>
              <a:off x="7352070" y="3637988"/>
              <a:ext cx="3303035" cy="2663495"/>
            </a:xfrm>
            <a:prstGeom prst="rect">
              <a:avLst/>
            </a:prstGeom>
            <a:noFill/>
            <a:ln>
              <a:noFill/>
            </a:ln>
          </p:spPr>
        </p:pic>
      </p:grpSp>
      <p:grpSp>
        <p:nvGrpSpPr>
          <p:cNvPr id="78" name="Google Shape;78;p27"/>
          <p:cNvGrpSpPr/>
          <p:nvPr/>
        </p:nvGrpSpPr>
        <p:grpSpPr>
          <a:xfrm>
            <a:off x="627420" y="3637988"/>
            <a:ext cx="10027685" cy="2663495"/>
            <a:chOff x="627420" y="3637988"/>
            <a:chExt cx="10027685" cy="2663495"/>
          </a:xfrm>
        </p:grpSpPr>
        <p:pic>
          <p:nvPicPr>
            <p:cNvPr id="79" name="Google Shape;79;p27"/>
            <p:cNvPicPr preferRelativeResize="0"/>
            <p:nvPr/>
          </p:nvPicPr>
          <p:blipFill rotWithShape="1">
            <a:blip r:embed="rId3">
              <a:alphaModFix/>
            </a:blip>
            <a:srcRect b="0" l="0" r="0" t="0"/>
            <a:stretch/>
          </p:blipFill>
          <p:spPr>
            <a:xfrm>
              <a:off x="627420" y="3637988"/>
              <a:ext cx="3303035" cy="2663495"/>
            </a:xfrm>
            <a:prstGeom prst="rect">
              <a:avLst/>
            </a:prstGeom>
            <a:noFill/>
            <a:ln>
              <a:noFill/>
            </a:ln>
          </p:spPr>
        </p:pic>
        <p:pic>
          <p:nvPicPr>
            <p:cNvPr id="80" name="Google Shape;80;p27"/>
            <p:cNvPicPr preferRelativeResize="0"/>
            <p:nvPr/>
          </p:nvPicPr>
          <p:blipFill rotWithShape="1">
            <a:blip r:embed="rId3">
              <a:alphaModFix/>
            </a:blip>
            <a:srcRect b="0" l="0" r="0" t="0"/>
            <a:stretch/>
          </p:blipFill>
          <p:spPr>
            <a:xfrm>
              <a:off x="2894370" y="3637988"/>
              <a:ext cx="3303035" cy="2663495"/>
            </a:xfrm>
            <a:prstGeom prst="rect">
              <a:avLst/>
            </a:prstGeom>
            <a:noFill/>
            <a:ln>
              <a:noFill/>
            </a:ln>
          </p:spPr>
        </p:pic>
        <p:pic>
          <p:nvPicPr>
            <p:cNvPr id="81" name="Google Shape;81;p27"/>
            <p:cNvPicPr preferRelativeResize="0"/>
            <p:nvPr/>
          </p:nvPicPr>
          <p:blipFill rotWithShape="1">
            <a:blip r:embed="rId3">
              <a:alphaModFix/>
            </a:blip>
            <a:srcRect b="0" l="0" r="0" t="0"/>
            <a:stretch/>
          </p:blipFill>
          <p:spPr>
            <a:xfrm>
              <a:off x="5085120" y="3637988"/>
              <a:ext cx="3303035" cy="2663495"/>
            </a:xfrm>
            <a:prstGeom prst="rect">
              <a:avLst/>
            </a:prstGeom>
            <a:noFill/>
            <a:ln>
              <a:noFill/>
            </a:ln>
          </p:spPr>
        </p:pic>
        <p:pic>
          <p:nvPicPr>
            <p:cNvPr id="82" name="Google Shape;82;p27"/>
            <p:cNvPicPr preferRelativeResize="0"/>
            <p:nvPr/>
          </p:nvPicPr>
          <p:blipFill rotWithShape="1">
            <a:blip r:embed="rId3">
              <a:alphaModFix/>
            </a:blip>
            <a:srcRect b="0" l="0" r="0" t="0"/>
            <a:stretch/>
          </p:blipFill>
          <p:spPr>
            <a:xfrm>
              <a:off x="7352070" y="3637988"/>
              <a:ext cx="3303035" cy="2663495"/>
            </a:xfrm>
            <a:prstGeom prst="rect">
              <a:avLst/>
            </a:prstGeom>
            <a:noFill/>
            <a:ln>
              <a:noFill/>
            </a:ln>
          </p:spPr>
        </p:pic>
      </p:grpSp>
      <p:sp>
        <p:nvSpPr>
          <p:cNvPr id="83" name="Google Shape;83;p27"/>
          <p:cNvSpPr txBox="1"/>
          <p:nvPr/>
        </p:nvSpPr>
        <p:spPr>
          <a:xfrm>
            <a:off x="627800" y="1790650"/>
            <a:ext cx="10469400" cy="15696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Nesse contexto, os fitoterápicos são obtidos com emprego exclusivo de matérias-primas vegetais, possuindo um complexo de substâncias naturais ativas que podem potencializar os efeitos, e não só um ativo isolado como nos “alopáticos”. A ação terapêutica de um fitoterápico não pode ser atribuída somente para uma substância ou um grupo de substâncias, mas sim para o complexo de substâncias presentes na planta (fitocomplexo).</a:t>
            </a:r>
            <a:endParaRPr b="0" i="0" sz="1400" u="none" cap="none" strike="noStrike">
              <a:solidFill>
                <a:srgbClr val="000000"/>
              </a:solidFill>
              <a:latin typeface="Arial"/>
              <a:ea typeface="Arial"/>
              <a:cs typeface="Arial"/>
              <a:sym typeface="Arial"/>
            </a:endParaRPr>
          </a:p>
        </p:txBody>
      </p:sp>
      <p:sp>
        <p:nvSpPr>
          <p:cNvPr id="84" name="Google Shape;84;p27"/>
          <p:cNvSpPr txBox="1"/>
          <p:nvPr/>
        </p:nvSpPr>
        <p:spPr>
          <a:xfrm>
            <a:off x="802348" y="3890594"/>
            <a:ext cx="9631190" cy="2308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FITOCOMPLEXO</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 Segundo a definição da Anvisa, fitocomplexo é o conjunto de todas as substâncias, originadas do metabolismo primário ou secundário, responsáveis, em conjunto, pelos efeitos biológicos de uma planta medicinal, ou de seus derivados.</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BRASIL. Agência Nacional de Vigilância Sanitária, ANVISA, Resolução da Diretoria Colegiada - RDC N° 26, DE 13 DE MAIO DE 2014.</a:t>
            </a:r>
            <a:endParaRPr b="1" i="0" sz="1600" u="none" cap="none" strike="noStrike">
              <a:solidFill>
                <a:schemeClr val="lt1"/>
              </a:solidFill>
              <a:latin typeface="Helvetica Neue"/>
              <a:ea typeface="Helvetica Neue"/>
              <a:cs typeface="Helvetica Neue"/>
              <a:sym typeface="Helvetica Neue"/>
            </a:endParaRPr>
          </a:p>
        </p:txBody>
      </p:sp>
      <p:sp>
        <p:nvSpPr>
          <p:cNvPr id="85" name="Google Shape;85;p27"/>
          <p:cNvSpPr txBox="1"/>
          <p:nvPr/>
        </p:nvSpPr>
        <p:spPr>
          <a:xfrm>
            <a:off x="630894" y="1318386"/>
            <a:ext cx="4603715"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4. </a:t>
            </a:r>
            <a:r>
              <a:rPr b="1" i="0" lang="pt-BR" sz="2000" u="none" cap="none" strike="noStrike">
                <a:solidFill>
                  <a:srgbClr val="347E58"/>
                </a:solidFill>
                <a:latin typeface="Helvetica Neue"/>
                <a:ea typeface="Helvetica Neue"/>
                <a:cs typeface="Helvetica Neue"/>
                <a:sym typeface="Helvetica Neue"/>
              </a:rPr>
              <a:t>METABÓLITOS SECUNDÁRIOS</a:t>
            </a:r>
            <a:endParaRPr b="0" i="0" sz="2000" u="none" cap="none" strike="noStrike">
              <a:solidFill>
                <a:srgbClr val="347E58"/>
              </a:solidFill>
              <a:latin typeface="Arial"/>
              <a:ea typeface="Arial"/>
              <a:cs typeface="Arial"/>
              <a:sym typeface="Arial"/>
            </a:endParaRPr>
          </a:p>
        </p:txBody>
      </p:sp>
      <p:pic>
        <p:nvPicPr>
          <p:cNvPr id="86" name="Google Shape;86;p27"/>
          <p:cNvPicPr preferRelativeResize="0"/>
          <p:nvPr/>
        </p:nvPicPr>
        <p:blipFill rotWithShape="1">
          <a:blip r:embed="rId4">
            <a:alphaModFix/>
          </a:blip>
          <a:srcRect b="0" l="0" r="0" t="0"/>
          <a:stretch/>
        </p:blipFill>
        <p:spPr>
          <a:xfrm>
            <a:off x="10106302" y="3220012"/>
            <a:ext cx="1004328" cy="10043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grpSp>
        <p:nvGrpSpPr>
          <p:cNvPr id="92" name="Google Shape;92;p28"/>
          <p:cNvGrpSpPr/>
          <p:nvPr/>
        </p:nvGrpSpPr>
        <p:grpSpPr>
          <a:xfrm>
            <a:off x="1361967" y="3637988"/>
            <a:ext cx="10027685" cy="2663495"/>
            <a:chOff x="627420" y="3637988"/>
            <a:chExt cx="10027685" cy="2663495"/>
          </a:xfrm>
        </p:grpSpPr>
        <p:pic>
          <p:nvPicPr>
            <p:cNvPr id="93" name="Google Shape;93;p28"/>
            <p:cNvPicPr preferRelativeResize="0"/>
            <p:nvPr/>
          </p:nvPicPr>
          <p:blipFill rotWithShape="1">
            <a:blip r:embed="rId3">
              <a:alphaModFix/>
            </a:blip>
            <a:srcRect b="0" l="0" r="0" t="0"/>
            <a:stretch/>
          </p:blipFill>
          <p:spPr>
            <a:xfrm>
              <a:off x="627420" y="3637988"/>
              <a:ext cx="3303035" cy="2663495"/>
            </a:xfrm>
            <a:prstGeom prst="rect">
              <a:avLst/>
            </a:prstGeom>
            <a:noFill/>
            <a:ln>
              <a:noFill/>
            </a:ln>
          </p:spPr>
        </p:pic>
        <p:pic>
          <p:nvPicPr>
            <p:cNvPr id="94" name="Google Shape;94;p28"/>
            <p:cNvPicPr preferRelativeResize="0"/>
            <p:nvPr/>
          </p:nvPicPr>
          <p:blipFill rotWithShape="1">
            <a:blip r:embed="rId3">
              <a:alphaModFix/>
            </a:blip>
            <a:srcRect b="0" l="0" r="0" t="0"/>
            <a:stretch/>
          </p:blipFill>
          <p:spPr>
            <a:xfrm>
              <a:off x="2894370" y="3637988"/>
              <a:ext cx="3303035" cy="2663495"/>
            </a:xfrm>
            <a:prstGeom prst="rect">
              <a:avLst/>
            </a:prstGeom>
            <a:noFill/>
            <a:ln>
              <a:noFill/>
            </a:ln>
          </p:spPr>
        </p:pic>
        <p:pic>
          <p:nvPicPr>
            <p:cNvPr id="95" name="Google Shape;95;p28"/>
            <p:cNvPicPr preferRelativeResize="0"/>
            <p:nvPr/>
          </p:nvPicPr>
          <p:blipFill rotWithShape="1">
            <a:blip r:embed="rId3">
              <a:alphaModFix/>
            </a:blip>
            <a:srcRect b="0" l="0" r="0" t="0"/>
            <a:stretch/>
          </p:blipFill>
          <p:spPr>
            <a:xfrm>
              <a:off x="5085120" y="3637988"/>
              <a:ext cx="3303035" cy="2663495"/>
            </a:xfrm>
            <a:prstGeom prst="rect">
              <a:avLst/>
            </a:prstGeom>
            <a:noFill/>
            <a:ln>
              <a:noFill/>
            </a:ln>
          </p:spPr>
        </p:pic>
        <p:pic>
          <p:nvPicPr>
            <p:cNvPr id="96" name="Google Shape;96;p28"/>
            <p:cNvPicPr preferRelativeResize="0"/>
            <p:nvPr/>
          </p:nvPicPr>
          <p:blipFill rotWithShape="1">
            <a:blip r:embed="rId3">
              <a:alphaModFix/>
            </a:blip>
            <a:srcRect b="0" l="0" r="0" t="0"/>
            <a:stretch/>
          </p:blipFill>
          <p:spPr>
            <a:xfrm>
              <a:off x="7352070" y="3637988"/>
              <a:ext cx="3303035" cy="2663495"/>
            </a:xfrm>
            <a:prstGeom prst="rect">
              <a:avLst/>
            </a:prstGeom>
            <a:noFill/>
            <a:ln>
              <a:noFill/>
            </a:ln>
          </p:spPr>
        </p:pic>
      </p:grpSp>
      <p:grpSp>
        <p:nvGrpSpPr>
          <p:cNvPr id="97" name="Google Shape;97;p28"/>
          <p:cNvGrpSpPr/>
          <p:nvPr/>
        </p:nvGrpSpPr>
        <p:grpSpPr>
          <a:xfrm>
            <a:off x="627420" y="3637988"/>
            <a:ext cx="10027685" cy="2663495"/>
            <a:chOff x="627420" y="3637988"/>
            <a:chExt cx="10027685" cy="2663495"/>
          </a:xfrm>
        </p:grpSpPr>
        <p:pic>
          <p:nvPicPr>
            <p:cNvPr id="98" name="Google Shape;98;p28"/>
            <p:cNvPicPr preferRelativeResize="0"/>
            <p:nvPr/>
          </p:nvPicPr>
          <p:blipFill rotWithShape="1">
            <a:blip r:embed="rId3">
              <a:alphaModFix/>
            </a:blip>
            <a:srcRect b="0" l="0" r="0" t="0"/>
            <a:stretch/>
          </p:blipFill>
          <p:spPr>
            <a:xfrm>
              <a:off x="627420" y="3637988"/>
              <a:ext cx="3303035" cy="2663495"/>
            </a:xfrm>
            <a:prstGeom prst="rect">
              <a:avLst/>
            </a:prstGeom>
            <a:noFill/>
            <a:ln>
              <a:noFill/>
            </a:ln>
          </p:spPr>
        </p:pic>
        <p:pic>
          <p:nvPicPr>
            <p:cNvPr id="99" name="Google Shape;99;p28"/>
            <p:cNvPicPr preferRelativeResize="0"/>
            <p:nvPr/>
          </p:nvPicPr>
          <p:blipFill rotWithShape="1">
            <a:blip r:embed="rId3">
              <a:alphaModFix/>
            </a:blip>
            <a:srcRect b="0" l="0" r="0" t="0"/>
            <a:stretch/>
          </p:blipFill>
          <p:spPr>
            <a:xfrm>
              <a:off x="2894370" y="3637988"/>
              <a:ext cx="3303035" cy="2663495"/>
            </a:xfrm>
            <a:prstGeom prst="rect">
              <a:avLst/>
            </a:prstGeom>
            <a:noFill/>
            <a:ln>
              <a:noFill/>
            </a:ln>
          </p:spPr>
        </p:pic>
        <p:pic>
          <p:nvPicPr>
            <p:cNvPr id="100" name="Google Shape;100;p28"/>
            <p:cNvPicPr preferRelativeResize="0"/>
            <p:nvPr/>
          </p:nvPicPr>
          <p:blipFill rotWithShape="1">
            <a:blip r:embed="rId3">
              <a:alphaModFix/>
            </a:blip>
            <a:srcRect b="0" l="0" r="0" t="0"/>
            <a:stretch/>
          </p:blipFill>
          <p:spPr>
            <a:xfrm>
              <a:off x="5085120" y="3637988"/>
              <a:ext cx="3303035" cy="2663495"/>
            </a:xfrm>
            <a:prstGeom prst="rect">
              <a:avLst/>
            </a:prstGeom>
            <a:noFill/>
            <a:ln>
              <a:noFill/>
            </a:ln>
          </p:spPr>
        </p:pic>
        <p:pic>
          <p:nvPicPr>
            <p:cNvPr id="101" name="Google Shape;101;p28"/>
            <p:cNvPicPr preferRelativeResize="0"/>
            <p:nvPr/>
          </p:nvPicPr>
          <p:blipFill rotWithShape="1">
            <a:blip r:embed="rId3">
              <a:alphaModFix/>
            </a:blip>
            <a:srcRect b="0" l="0" r="0" t="0"/>
            <a:stretch/>
          </p:blipFill>
          <p:spPr>
            <a:xfrm>
              <a:off x="7352070" y="3637988"/>
              <a:ext cx="3303035" cy="2663495"/>
            </a:xfrm>
            <a:prstGeom prst="rect">
              <a:avLst/>
            </a:prstGeom>
            <a:noFill/>
            <a:ln>
              <a:noFill/>
            </a:ln>
          </p:spPr>
        </p:pic>
      </p:grpSp>
      <p:sp>
        <p:nvSpPr>
          <p:cNvPr id="102" name="Google Shape;102;p28"/>
          <p:cNvSpPr txBox="1"/>
          <p:nvPr/>
        </p:nvSpPr>
        <p:spPr>
          <a:xfrm>
            <a:off x="630894" y="1651883"/>
            <a:ext cx="10825206" cy="193895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planta medicinal pode conter centenas de compostos. Cada um desses compostos assume uma participação na ação do fitoterápico ou até mesmo na diminuição de efeitos colaterais.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Por esse motivo, muitos fitoterápicos são produzidos através de extrações hidroalcoólicas, aquosas e alcoólicas capazes de extrair, em melhor e maior quantidade, as substâncias contidas na planta. </a:t>
            </a:r>
            <a:endParaRPr b="0" i="0" sz="1400" u="none" cap="none" strike="noStrike">
              <a:solidFill>
                <a:srgbClr val="000000"/>
              </a:solidFill>
              <a:latin typeface="Arial"/>
              <a:ea typeface="Arial"/>
              <a:cs typeface="Arial"/>
              <a:sym typeface="Arial"/>
            </a:endParaRPr>
          </a:p>
        </p:txBody>
      </p:sp>
      <p:sp>
        <p:nvSpPr>
          <p:cNvPr id="103" name="Google Shape;103;p28"/>
          <p:cNvSpPr txBox="1"/>
          <p:nvPr/>
        </p:nvSpPr>
        <p:spPr>
          <a:xfrm>
            <a:off x="926779" y="4176253"/>
            <a:ext cx="9676233" cy="19389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Importante compreender que, nesses extratos, as substâncias presentes na parte da planta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ser utilizada, como folhas, cascas, raízes, frutos, flores e sementes, são solúveis nos solventes e veículos, a exemplo das misturas água/álcool (hidroalcoólica), álcool (alcoólico/ tintura), água (aquoso). Explicando: nesses solventes são extraídas e solubilizadas várias substâncias presentes na parte do vegetal utilizada, ou seja, o complexo fitoterápico (fitocomplexo). </a:t>
            </a:r>
            <a:endParaRPr b="0" i="0" sz="1400" u="none" cap="none" strike="noStrike">
              <a:solidFill>
                <a:srgbClr val="000000"/>
              </a:solidFill>
              <a:latin typeface="Arial"/>
              <a:ea typeface="Arial"/>
              <a:cs typeface="Arial"/>
              <a:sym typeface="Arial"/>
            </a:endParaRPr>
          </a:p>
        </p:txBody>
      </p:sp>
      <p:sp>
        <p:nvSpPr>
          <p:cNvPr id="104" name="Google Shape;104;p28"/>
          <p:cNvSpPr txBox="1"/>
          <p:nvPr/>
        </p:nvSpPr>
        <p:spPr>
          <a:xfrm>
            <a:off x="630894" y="1318386"/>
            <a:ext cx="4603715"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4. METABÓLITOS SECUNDÁRIOS</a:t>
            </a:r>
            <a:endParaRPr b="0" i="0" sz="2000" u="none" cap="none" strike="noStrike">
              <a:solidFill>
                <a:srgbClr val="367D55"/>
              </a:solidFill>
              <a:latin typeface="Arial"/>
              <a:ea typeface="Arial"/>
              <a:cs typeface="Arial"/>
              <a:sym typeface="Arial"/>
            </a:endParaRPr>
          </a:p>
        </p:txBody>
      </p:sp>
      <p:pic>
        <p:nvPicPr>
          <p:cNvPr id="105" name="Google Shape;105;p28"/>
          <p:cNvPicPr preferRelativeResize="0"/>
          <p:nvPr/>
        </p:nvPicPr>
        <p:blipFill rotWithShape="1">
          <a:blip r:embed="rId4">
            <a:alphaModFix/>
          </a:blip>
          <a:srcRect b="0" l="0" r="0" t="0"/>
          <a:stretch/>
        </p:blipFill>
        <p:spPr>
          <a:xfrm>
            <a:off x="10106302" y="3220012"/>
            <a:ext cx="1004328" cy="10043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9"/>
          <p:cNvPicPr preferRelativeResize="0"/>
          <p:nvPr/>
        </p:nvPicPr>
        <p:blipFill rotWithShape="1">
          <a:blip r:embed="rId3">
            <a:alphaModFix/>
          </a:blip>
          <a:srcRect b="0" l="0" r="0" t="0"/>
          <a:stretch/>
        </p:blipFill>
        <p:spPr>
          <a:xfrm>
            <a:off x="8426739" y="1718860"/>
            <a:ext cx="2836752" cy="1194644"/>
          </a:xfrm>
          <a:prstGeom prst="rect">
            <a:avLst/>
          </a:prstGeom>
          <a:noFill/>
          <a:ln>
            <a:noFill/>
          </a:ln>
        </p:spPr>
      </p:pic>
      <p:sp>
        <p:nvSpPr>
          <p:cNvPr id="112" name="Google Shape;112;p29"/>
          <p:cNvSpPr txBox="1"/>
          <p:nvPr/>
        </p:nvSpPr>
        <p:spPr>
          <a:xfrm>
            <a:off x="630893" y="2040734"/>
            <a:ext cx="5179357"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plantas produzem uma larga e diversa ordem de componentes orgânicos divididos em metabólitos primários e secundários.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Os metabólitos primários possuem função estrutural, plástica e de armazenamento de energia. Os metabólitos secundários, produtos secundários ou produtos naturais, possuem uma variedade de funções nas plantas. Nesse sentido, é provável que a sua importância ecológica tenha alguma relação com  potencial efeito medicinal.</a:t>
            </a:r>
            <a:endParaRPr b="0" i="0" sz="1600" u="none" cap="none" strike="noStrike">
              <a:solidFill>
                <a:schemeClr val="dk1"/>
              </a:solidFill>
              <a:latin typeface="Helvetica Neue"/>
              <a:ea typeface="Helvetica Neue"/>
              <a:cs typeface="Helvetica Neue"/>
              <a:sym typeface="Helvetica Neue"/>
            </a:endParaRPr>
          </a:p>
        </p:txBody>
      </p:sp>
      <p:sp>
        <p:nvSpPr>
          <p:cNvPr id="113" name="Google Shape;113;p29"/>
          <p:cNvSpPr txBox="1"/>
          <p:nvPr/>
        </p:nvSpPr>
        <p:spPr>
          <a:xfrm>
            <a:off x="630894" y="1318386"/>
            <a:ext cx="4603715"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67D55"/>
                </a:solidFill>
                <a:latin typeface="Helvetica Neue"/>
                <a:ea typeface="Helvetica Neue"/>
                <a:cs typeface="Helvetica Neue"/>
                <a:sym typeface="Helvetica Neue"/>
              </a:rPr>
              <a:t>4. METABÓLITOS SECUNDÁRIOS</a:t>
            </a:r>
            <a:endParaRPr b="0" i="0" sz="2000" u="none" cap="none" strike="noStrike">
              <a:solidFill>
                <a:srgbClr val="367D55"/>
              </a:solidFill>
              <a:latin typeface="Arial"/>
              <a:ea typeface="Arial"/>
              <a:cs typeface="Arial"/>
              <a:sym typeface="Arial"/>
            </a:endParaRPr>
          </a:p>
        </p:txBody>
      </p:sp>
      <p:sp>
        <p:nvSpPr>
          <p:cNvPr id="114" name="Google Shape;114;p29"/>
          <p:cNvSpPr txBox="1"/>
          <p:nvPr/>
        </p:nvSpPr>
        <p:spPr>
          <a:xfrm>
            <a:off x="6381750" y="3126754"/>
            <a:ext cx="4988856" cy="276995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Geralmente, uma espécie vegetal tende a apresentar um perfil semelhante com base nos metabólitos secundários, porém, as variações climáticas podem causar alterações no crescimento, no desenvolvimento, na morfologia e nas funções fisiológicas das plantas, como forma de adaptação, interferindo diretamente na quantidade e composição desses metabólitos.</a:t>
            </a:r>
            <a:endParaRPr b="0" i="0" sz="16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2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2020-04-02T17:05:55Z</dcterms:created>
  <dc:creator>Samuel Brauer</dc:creator>
</cp:coreProperties>
</file>